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9"/>
  </p:notesMasterIdLst>
  <p:sldIdLst>
    <p:sldId id="256" r:id="rId2"/>
    <p:sldId id="299" r:id="rId3"/>
    <p:sldId id="300" r:id="rId4"/>
    <p:sldId id="305" r:id="rId5"/>
    <p:sldId id="306" r:id="rId6"/>
    <p:sldId id="307" r:id="rId7"/>
    <p:sldId id="308" r:id="rId8"/>
    <p:sldId id="309" r:id="rId9"/>
    <p:sldId id="310" r:id="rId10"/>
    <p:sldId id="290" r:id="rId11"/>
    <p:sldId id="289" r:id="rId12"/>
    <p:sldId id="313" r:id="rId13"/>
    <p:sldId id="314" r:id="rId14"/>
    <p:sldId id="304" r:id="rId15"/>
    <p:sldId id="286" r:id="rId16"/>
    <p:sldId id="295" r:id="rId17"/>
    <p:sldId id="294" r:id="rId1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2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39" autoAdjust="0"/>
    <p:restoredTop sz="94660"/>
  </p:normalViewPr>
  <p:slideViewPr>
    <p:cSldViewPr snapToGrid="0">
      <p:cViewPr>
        <p:scale>
          <a:sx n="77" d="100"/>
          <a:sy n="77" d="100"/>
        </p:scale>
        <p:origin x="-378" y="-42"/>
      </p:cViewPr>
      <p:guideLst>
        <p:guide orient="horz" pos="8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5B5898B-8B31-43DA-8CE8-6027142A0F1D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BE5EDD0-37A9-4A91-892C-10FFFA5A95D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351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xmlns="" id="{3144FC36-6BE7-4F78-B6F7-3AC4AFF88A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44BCA3-7ABF-4945-8EE8-290662A8F139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he-I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xmlns="" id="{A969D41C-CDC9-4FD8-A5F5-396402A2B9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xmlns="" id="{03583514-27D4-40FC-8294-A10253E6C2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4273672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xmlns="" id="{3144FC36-6BE7-4F78-B6F7-3AC4AFF88A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44BCA3-7ABF-4945-8EE8-290662A8F139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he-I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xmlns="" id="{A969D41C-CDC9-4FD8-A5F5-396402A2B9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xmlns="" id="{03583514-27D4-40FC-8294-A10253E6C2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183858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xmlns="" id="{318B14DA-0A39-4833-849F-6A61EC28DA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DF64A-A0C0-4228-B573-13072404C6C6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he-I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xmlns="" id="{232018D9-3AC4-4F6A-8EA7-0077B977AE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xmlns="" id="{062FAD87-A663-4385-9E2E-8E1CC676A7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3631267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29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1113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683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287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3367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6046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040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263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577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348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496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2E2FB-EE32-4483-8706-EB0C3D6A6748}" type="datetimeFigureOut">
              <a:rPr lang="he-IL" smtClean="0"/>
              <a:t>כ'/כסלו/תשע"ט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3FB24-E7B9-46A0-BF7F-9AADF4A646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24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bhnee5Sm83A&amp;feature=youtu.b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youtube.com/watch?v=hkmvuV6PK2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400728" y="2038349"/>
            <a:ext cx="8390597" cy="1186321"/>
          </a:xfrm>
        </p:spPr>
        <p:txBody>
          <a:bodyPr>
            <a:normAutofit fontScale="90000"/>
          </a:bodyPr>
          <a:lstStyle/>
          <a:p>
            <a:r>
              <a:rPr lang="he-IL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מהו "מסר מגדל"?</a:t>
            </a:r>
            <a:br>
              <a:rPr lang="he-IL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49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מאפייני הפנייה המגדלת</a:t>
            </a:r>
            <a:endParaRPr lang="he-IL" dirty="0">
              <a:solidFill>
                <a:schemeClr val="accent1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05748" y="3730650"/>
            <a:ext cx="5935362" cy="1655762"/>
          </a:xfrm>
        </p:spPr>
        <p:txBody>
          <a:bodyPr>
            <a:normAutofit/>
          </a:bodyPr>
          <a:lstStyle/>
          <a:p>
            <a:r>
              <a:rPr lang="he-IL" sz="28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מאת ד"ר איתן לבוב</a:t>
            </a:r>
            <a:endParaRPr lang="he-IL" sz="2800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032799" y="24714"/>
            <a:ext cx="0" cy="68580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5" r="-1"/>
          <a:stretch/>
        </p:blipFill>
        <p:spPr>
          <a:xfrm>
            <a:off x="9069858" y="-41041"/>
            <a:ext cx="3122141" cy="69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4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xmlns="" id="{1C3AAB63-0C80-43CB-9814-877CBE5F3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" y="1174183"/>
            <a:ext cx="10711543" cy="47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800" b="1" u="sng" dirty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cs typeface="David" panose="020E0502060401010101" pitchFamily="34" charset="-79"/>
              </a:rPr>
              <a:t>הורה טוב דיו</a:t>
            </a:r>
            <a:endParaRPr lang="he-IL" altLang="he-IL" sz="4800" dirty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cs typeface="David" panose="020E0502060401010101" pitchFamily="34" charset="-79"/>
            </a:endParaRPr>
          </a:p>
          <a:p>
            <a:pPr algn="ctr" rtl="1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800" dirty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cs typeface="David" panose="020E0502060401010101" pitchFamily="34" charset="-79"/>
              </a:rPr>
              <a:t>הוא אדם בעל הצורך, היכולת והעונג </a:t>
            </a:r>
          </a:p>
          <a:p>
            <a:pPr algn="ctr" rtl="1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800" dirty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cs typeface="David" panose="020E0502060401010101" pitchFamily="34" charset="-79"/>
              </a:rPr>
              <a:t>שילדו "ישתמש" בו</a:t>
            </a:r>
            <a:endParaRPr lang="he-IL" altLang="he-IL" sz="4800" b="1" dirty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cs typeface="David" panose="020E0502060401010101" pitchFamily="34" charset="-79"/>
            </a:endParaRPr>
          </a:p>
          <a:p>
            <a:pPr algn="ctr" rtl="1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800" u="sng" dirty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cs typeface="David" panose="020E0502060401010101" pitchFamily="34" charset="-79"/>
              </a:rPr>
              <a:t>כדי</a:t>
            </a:r>
            <a:r>
              <a:rPr lang="he-IL" altLang="he-IL" sz="4800" b="1" u="sng" dirty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cs typeface="David" panose="020E0502060401010101" pitchFamily="34" charset="-79"/>
              </a:rPr>
              <a:t> לצמוח</a:t>
            </a:r>
            <a:endParaRPr lang="en-US" altLang="he-IL" sz="4800" b="1" u="sng" dirty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xmlns="" id="{606E313B-04D1-40E1-96E4-697C6C14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08205"/>
            <a:ext cx="8280400" cy="648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4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הורה מכוון ומגדל</a:t>
            </a:r>
            <a:endParaRPr lang="he-IL" altLang="he-IL" sz="4400" dirty="0">
              <a:solidFill>
                <a:schemeClr val="accent1">
                  <a:lumMod val="50000"/>
                </a:schemeClr>
              </a:solidFill>
              <a:cs typeface="David" panose="020E0502060401010101" pitchFamily="34" charset="-79"/>
            </a:endParaRPr>
          </a:p>
          <a:p>
            <a:pPr algn="ctr" rtl="1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4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 הוא הורה טוב דיו בעל </a:t>
            </a:r>
          </a:p>
          <a:p>
            <a:pPr algn="ctr" rtl="1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4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החופש</a:t>
            </a:r>
            <a:r>
              <a:rPr lang="he-IL" altLang="he-IL" sz="4400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 </a:t>
            </a:r>
            <a:r>
              <a:rPr lang="he-IL" altLang="he-IL" sz="44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למנוע</a:t>
            </a:r>
            <a:r>
              <a:rPr lang="he-IL" altLang="he-IL" sz="44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 </a:t>
            </a:r>
          </a:p>
          <a:p>
            <a:pPr algn="ctr" rtl="1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4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באפן בהיר, מכבד ולא תוקף, </a:t>
            </a:r>
          </a:p>
          <a:p>
            <a:pPr algn="ctr" rtl="1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4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שילדו " ישתמש"  בו  </a:t>
            </a:r>
          </a:p>
          <a:p>
            <a:pPr algn="ctr" rtl="1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4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לא על מנת לצמוח</a:t>
            </a:r>
            <a:r>
              <a:rPr lang="en-US" altLang="he-IL" sz="44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 </a:t>
            </a:r>
            <a:r>
              <a:rPr lang="he-IL" altLang="he-IL" sz="44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באופן מיטיב</a:t>
            </a:r>
            <a:endParaRPr lang="en-US" altLang="he-IL" sz="4400" dirty="0">
              <a:solidFill>
                <a:schemeClr val="accent1">
                  <a:lumMod val="50000"/>
                </a:schemeClr>
              </a:solidFill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xmlns="" id="{66A4EF55-4EA8-454C-AE12-0083D6F45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881572"/>
            <a:ext cx="7704137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fontAlgn="base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0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כדי להתפתח באופן אופטימאלי, </a:t>
            </a:r>
          </a:p>
          <a:p>
            <a:pPr algn="ctr" rtl="1" fontAlgn="base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0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ילד זקוק</a:t>
            </a:r>
            <a:r>
              <a:rPr lang="en-US" altLang="he-IL" sz="40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 </a:t>
            </a:r>
            <a:r>
              <a:rPr lang="he-IL" altLang="he-IL" sz="40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לקשר המעניק הכרה הן </a:t>
            </a:r>
          </a:p>
          <a:p>
            <a:pPr algn="ctr" rtl="1" fontAlgn="base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0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לעצמי שלו </a:t>
            </a:r>
          </a:p>
          <a:p>
            <a:pPr algn="ctr" rtl="1" fontAlgn="base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0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והן </a:t>
            </a:r>
          </a:p>
          <a:p>
            <a:pPr algn="ctr" rtl="1" fontAlgn="base">
              <a:lnSpc>
                <a:spcPct val="15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0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לעצמי של ההורה</a:t>
            </a:r>
            <a:endParaRPr lang="he-IL" altLang="he-IL" sz="4000" dirty="0">
              <a:solidFill>
                <a:schemeClr val="accent1">
                  <a:lumMod val="50000"/>
                </a:schemeClr>
              </a:solidFill>
              <a:cs typeface="David" panose="020E0502060401010101" pitchFamily="34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28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5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5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5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xmlns="" id="{7F6BC62D-EF73-41CB-A75D-0C1008372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47947"/>
            <a:ext cx="8353425" cy="493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0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ביטול העצמיות של </a:t>
            </a:r>
          </a:p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0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אחד </a:t>
            </a:r>
          </a:p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0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משני השותפים</a:t>
            </a:r>
            <a:r>
              <a:rPr lang="he-IL" altLang="he-IL" sz="40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 </a:t>
            </a:r>
          </a:p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40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לתהליך ההתפתחותי, נוגד את הצרכים ההתפתחותיים של הילד ופוגע בהם.</a:t>
            </a:r>
            <a:endParaRPr lang="en-US" altLang="he-IL" sz="4000" dirty="0">
              <a:solidFill>
                <a:schemeClr val="accent1">
                  <a:lumMod val="50000"/>
                </a:schemeClr>
              </a:solidFill>
              <a:cs typeface="David" panose="020E0502060401010101" pitchFamily="34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23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  <p:sp>
        <p:nvSpPr>
          <p:cNvPr id="4" name="כותרת 1"/>
          <p:cNvSpPr>
            <a:spLocks noGrp="1"/>
          </p:cNvSpPr>
          <p:nvPr>
            <p:ph type="ctrTitle"/>
          </p:nvPr>
        </p:nvSpPr>
        <p:spPr>
          <a:xfrm>
            <a:off x="1900701" y="1219200"/>
            <a:ext cx="8390597" cy="11863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e-IL" sz="5400" dirty="0">
                <a:solidFill>
                  <a:schemeClr val="accent2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"השפה הרגילה"</a:t>
            </a:r>
            <a:br>
              <a:rPr lang="he-IL" sz="5400" dirty="0">
                <a:solidFill>
                  <a:schemeClr val="accent2"/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he-IL" sz="5400" dirty="0">
              <a:solidFill>
                <a:schemeClr val="tx2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2264" y="1474738"/>
            <a:ext cx="4400564" cy="34163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685800" indent="-6858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he-IL" sz="48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אתה רע</a:t>
            </a:r>
          </a:p>
          <a:p>
            <a:pPr marL="685800" indent="-6858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he-IL" sz="48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אתה קטן</a:t>
            </a:r>
          </a:p>
          <a:p>
            <a:pPr marL="685800" indent="-6858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he-IL" sz="48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אתה חלש/חולה</a:t>
            </a:r>
            <a:endParaRPr lang="he-IL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44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B89E2D5-A78F-46C8-9831-0319E36FB94B}"/>
              </a:ext>
            </a:extLst>
          </p:cNvPr>
          <p:cNvSpPr txBox="1">
            <a:spLocks/>
          </p:cNvSpPr>
          <p:nvPr/>
        </p:nvSpPr>
        <p:spPr>
          <a:xfrm>
            <a:off x="1690019" y="-209550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5400" dirty="0">
                <a:solidFill>
                  <a:schemeClr val="accent2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"השפה הרגילה"</a:t>
            </a:r>
            <a:endParaRPr lang="en-US" sz="2800" dirty="0">
              <a:solidFill>
                <a:schemeClr val="accent2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0"/>
          <a:stretch/>
        </p:blipFill>
        <p:spPr bwMode="auto">
          <a:xfrm>
            <a:off x="6376591" y="1295400"/>
            <a:ext cx="5796359" cy="45148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b="25397"/>
          <a:stretch/>
        </p:blipFill>
        <p:spPr bwMode="auto">
          <a:xfrm>
            <a:off x="172128" y="1311812"/>
            <a:ext cx="6135950" cy="4498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39" y="6231076"/>
            <a:ext cx="4799675" cy="55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43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B89E2D5-A78F-46C8-9831-0319E36FB94B}"/>
              </a:ext>
            </a:extLst>
          </p:cNvPr>
          <p:cNvSpPr txBox="1">
            <a:spLocks/>
          </p:cNvSpPr>
          <p:nvPr/>
        </p:nvSpPr>
        <p:spPr>
          <a:xfrm>
            <a:off x="1393639" y="-247650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5400" dirty="0">
                <a:solidFill>
                  <a:schemeClr val="accent2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"השפה הרגילה" </a:t>
            </a:r>
            <a:endParaRPr lang="en-US" sz="2800" dirty="0">
              <a:solidFill>
                <a:schemeClr val="accent2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28" y="1152880"/>
            <a:ext cx="5814028" cy="48089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28" y="6124575"/>
            <a:ext cx="59626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41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B89E2D5-A78F-46C8-9831-0319E36FB94B}"/>
              </a:ext>
            </a:extLst>
          </p:cNvPr>
          <p:cNvSpPr txBox="1">
            <a:spLocks/>
          </p:cNvSpPr>
          <p:nvPr/>
        </p:nvSpPr>
        <p:spPr>
          <a:xfrm>
            <a:off x="1393639" y="-133350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5400" dirty="0">
                <a:solidFill>
                  <a:schemeClr val="accent2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מאפייני המסר המגדל</a:t>
            </a:r>
            <a:endParaRPr lang="en-US" sz="2800" dirty="0">
              <a:solidFill>
                <a:schemeClr val="accent2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B89E2D5-A78F-46C8-9831-0319E36FB94B}"/>
              </a:ext>
            </a:extLst>
          </p:cNvPr>
          <p:cNvSpPr txBox="1">
            <a:spLocks/>
          </p:cNvSpPr>
          <p:nvPr/>
        </p:nvSpPr>
        <p:spPr>
          <a:xfrm>
            <a:off x="1139735" y="1818832"/>
            <a:ext cx="9404723" cy="3485353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r">
              <a:lnSpc>
                <a:spcPct val="100000"/>
              </a:lnSpc>
              <a:buClr>
                <a:schemeClr val="accent2"/>
              </a:buClr>
              <a:buAutoNum type="arabicPeriod"/>
            </a:pPr>
            <a:r>
              <a:rPr lang="he-IL" sz="44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ערכי</a:t>
            </a:r>
          </a:p>
          <a:p>
            <a:pPr marL="914400" indent="-914400" algn="r">
              <a:lnSpc>
                <a:spcPct val="100000"/>
              </a:lnSpc>
              <a:buClr>
                <a:schemeClr val="accent2"/>
              </a:buClr>
              <a:buAutoNum type="arabicPeriod"/>
            </a:pPr>
            <a:r>
              <a:rPr lang="he-IL" sz="44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מכבד (לא תוקף, לא כופה)</a:t>
            </a:r>
          </a:p>
          <a:p>
            <a:pPr marL="914400" indent="-914400" algn="r">
              <a:lnSpc>
                <a:spcPct val="100000"/>
              </a:lnSpc>
              <a:buClr>
                <a:schemeClr val="accent2"/>
              </a:buClr>
              <a:buAutoNum type="arabicPeriod"/>
            </a:pPr>
            <a:r>
              <a:rPr lang="he-IL" sz="44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בהיר</a:t>
            </a:r>
          </a:p>
          <a:p>
            <a:pPr marL="914400" indent="-914400" algn="r">
              <a:lnSpc>
                <a:spcPct val="100000"/>
              </a:lnSpc>
              <a:buClr>
                <a:schemeClr val="accent2"/>
              </a:buClr>
              <a:buAutoNum type="arabicPeriod"/>
            </a:pPr>
            <a:r>
              <a:rPr lang="he-IL" sz="44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עצמי/סובייקטיבי</a:t>
            </a:r>
          </a:p>
          <a:p>
            <a:pPr marL="914400" indent="-914400" algn="r">
              <a:lnSpc>
                <a:spcPct val="100000"/>
              </a:lnSpc>
              <a:buClr>
                <a:schemeClr val="accent2"/>
              </a:buClr>
              <a:buAutoNum type="arabicPeriod"/>
            </a:pPr>
            <a:r>
              <a:rPr lang="he-IL" sz="4400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פאורקטיבי</a:t>
            </a:r>
          </a:p>
          <a:p>
            <a:pPr algn="r">
              <a:lnSpc>
                <a:spcPct val="100000"/>
              </a:lnSpc>
              <a:buClr>
                <a:schemeClr val="accent2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  <p:pic>
        <p:nvPicPr>
          <p:cNvPr id="3" name="אמא ברווז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4711" y="1314450"/>
            <a:ext cx="7830780" cy="4404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5801" y="5898776"/>
            <a:ext cx="752119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hlinkClick r:id="rId6"/>
              </a:rPr>
              <a:t>https://www.youtube.com/watch?v=bhnee5Sm83A&amp;feature=youtu.be</a:t>
            </a:r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9374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  <p:pic>
        <p:nvPicPr>
          <p:cNvPr id="4" name="Ray 2004 best movie sce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0927" y="638034"/>
            <a:ext cx="6846626" cy="5134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8062" y="5953368"/>
            <a:ext cx="501534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hlinkClick r:id="rId6"/>
              </a:rPr>
              <a:t>https://www.youtube.com/watch?v=hkmvuV6PK20</a:t>
            </a:r>
            <a:endParaRPr lang="en-US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865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>
            <a:extLst>
              <a:ext uri="{FF2B5EF4-FFF2-40B4-BE49-F238E27FC236}">
                <a16:creationId xmlns:a16="http://schemas.microsoft.com/office/drawing/2014/main" xmlns="" id="{AF2D7127-CC10-433F-8A8E-CBDBA8F53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515" y="271605"/>
            <a:ext cx="4968785" cy="614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Rectangle 3">
            <a:extLst>
              <a:ext uri="{FF2B5EF4-FFF2-40B4-BE49-F238E27FC236}">
                <a16:creationId xmlns:a16="http://schemas.microsoft.com/office/drawing/2014/main" xmlns="" id="{80D0B82D-CBFA-4A34-804A-5DF1DB14D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6" y="6510338"/>
            <a:ext cx="9039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he-IL" sz="1600" b="1" i="1" dirty="0">
                <a:solidFill>
                  <a:schemeClr val="accent1">
                    <a:lumMod val="50000"/>
                  </a:schemeClr>
                </a:solidFill>
              </a:rPr>
              <a:t>Giorgio </a:t>
            </a:r>
            <a:r>
              <a:rPr lang="en-US" altLang="he-IL" sz="1600" b="1" i="1" dirty="0" err="1">
                <a:solidFill>
                  <a:schemeClr val="accent1">
                    <a:lumMod val="50000"/>
                  </a:schemeClr>
                </a:solidFill>
              </a:rPr>
              <a:t>Zorzi</a:t>
            </a:r>
            <a:r>
              <a:rPr lang="en-US" altLang="he-IL" sz="16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altLang="he-IL" sz="1600" b="1" i="1" dirty="0" err="1">
                <a:solidFill>
                  <a:schemeClr val="accent1">
                    <a:lumMod val="50000"/>
                  </a:schemeClr>
                </a:solidFill>
              </a:rPr>
              <a:t>detto</a:t>
            </a:r>
            <a:r>
              <a:rPr lang="en-US" altLang="he-IL" sz="1600" b="1" i="1" dirty="0">
                <a:solidFill>
                  <a:schemeClr val="accent1">
                    <a:lumMod val="50000"/>
                  </a:schemeClr>
                </a:solidFill>
              </a:rPr>
              <a:t> Giorgione, "La </a:t>
            </a:r>
            <a:r>
              <a:rPr lang="en-US" altLang="he-IL" sz="1600" b="1" i="1" dirty="0" err="1">
                <a:solidFill>
                  <a:schemeClr val="accent1">
                    <a:lumMod val="50000"/>
                  </a:schemeClr>
                </a:solidFill>
              </a:rPr>
              <a:t>Tempesta</a:t>
            </a:r>
            <a:r>
              <a:rPr lang="en-US" altLang="he-IL" sz="1600" b="1" i="1" dirty="0">
                <a:solidFill>
                  <a:schemeClr val="accent1">
                    <a:lumMod val="50000"/>
                  </a:schemeClr>
                </a:solidFill>
              </a:rPr>
              <a:t>", 1507-1508, </a:t>
            </a:r>
            <a:r>
              <a:rPr lang="en-US" altLang="he-IL" sz="1600" b="1" i="1" dirty="0" err="1">
                <a:solidFill>
                  <a:schemeClr val="accent1">
                    <a:lumMod val="50000"/>
                  </a:schemeClr>
                </a:solidFill>
              </a:rPr>
              <a:t>Venezia</a:t>
            </a:r>
            <a:r>
              <a:rPr lang="en-US" altLang="he-IL" sz="16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altLang="he-IL" sz="1600" b="1" i="1" dirty="0" err="1">
                <a:solidFill>
                  <a:schemeClr val="accent1">
                    <a:lumMod val="50000"/>
                  </a:schemeClr>
                </a:solidFill>
              </a:rPr>
              <a:t>Gallerie</a:t>
            </a:r>
            <a:r>
              <a:rPr lang="en-US" altLang="he-IL" sz="1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he-IL" sz="1600" b="1" i="1" dirty="0" err="1">
                <a:solidFill>
                  <a:schemeClr val="accent1">
                    <a:lumMod val="50000"/>
                  </a:schemeClr>
                </a:solidFill>
              </a:rPr>
              <a:t>dell’Accademia</a:t>
            </a:r>
            <a:r>
              <a:rPr lang="en-US" altLang="he-IL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6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baby-teeth2">
            <a:extLst>
              <a:ext uri="{FF2B5EF4-FFF2-40B4-BE49-F238E27FC236}">
                <a16:creationId xmlns:a16="http://schemas.microsoft.com/office/drawing/2014/main" xmlns="" id="{555EBF6C-C70C-4F4C-934D-A9508053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472" y="933450"/>
            <a:ext cx="6961626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8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ool-baby-teeth">
            <a:extLst>
              <a:ext uri="{FF2B5EF4-FFF2-40B4-BE49-F238E27FC236}">
                <a16:creationId xmlns:a16="http://schemas.microsoft.com/office/drawing/2014/main" xmlns="" id="{0A5AE53D-8D04-4E44-8B5C-BC7B937D5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982" y="645396"/>
            <a:ext cx="4110036" cy="522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3">
            <a:extLst>
              <a:ext uri="{FF2B5EF4-FFF2-40B4-BE49-F238E27FC236}">
                <a16:creationId xmlns:a16="http://schemas.microsoft.com/office/drawing/2014/main" xmlns="" id="{060367B3-5DDA-4B92-A07E-C27CA8768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5715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dirty="0">
                <a:solidFill>
                  <a:schemeClr val="accent1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השלב האורל-סדיסטי</a:t>
            </a:r>
            <a:endParaRPr lang="en-US" altLang="he-IL" dirty="0">
              <a:solidFill>
                <a:schemeClr val="accent1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5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xmlns="" id="{866D73CB-6DE2-4A0D-8F1C-0BEA538A7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0088" y="519114"/>
            <a:ext cx="8229600" cy="5792787"/>
          </a:xfrm>
          <a:noFill/>
        </p:spPr>
        <p:txBody>
          <a:bodyPr>
            <a:normAutofit fontScale="92500"/>
          </a:bodyPr>
          <a:lstStyle/>
          <a:p>
            <a:pPr algn="r" rtl="1" eaLnBrk="1" hangingPunct="1">
              <a:lnSpc>
                <a:spcPct val="180000"/>
              </a:lnSpc>
            </a:pP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תחושת הכאב של האם כשהיא ננשכת</a:t>
            </a:r>
          </a:p>
          <a:p>
            <a:pPr algn="r" rtl="1" eaLnBrk="1" hangingPunct="1">
              <a:lnSpc>
                <a:spcPct val="180000"/>
              </a:lnSpc>
            </a:pP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הצורך של האם לא להינשך</a:t>
            </a:r>
          </a:p>
          <a:p>
            <a:pPr algn="r" rtl="1" eaLnBrk="1" hangingPunct="1">
              <a:lnSpc>
                <a:spcPct val="180000"/>
              </a:lnSpc>
            </a:pP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אי היכולת של האם להניק כשהיא ננשכת</a:t>
            </a:r>
          </a:p>
          <a:p>
            <a:pPr algn="r" rtl="1" eaLnBrk="1" hangingPunct="1">
              <a:lnSpc>
                <a:spcPct val="180000"/>
              </a:lnSpc>
            </a:pP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יכולת האם לשמור על עצמה כשהיא ננשכת</a:t>
            </a:r>
            <a:endParaRPr lang="en-US" altLang="he-IL" sz="4200" dirty="0">
              <a:solidFill>
                <a:schemeClr val="accent1">
                  <a:lumMod val="50000"/>
                </a:schemeClr>
              </a:solidFill>
              <a:cs typeface="David" panose="020E0502060401010101" pitchFamily="34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86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1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1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xmlns="" id="{866D73CB-6DE2-4A0D-8F1C-0BEA538A7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9995" y="440286"/>
            <a:ext cx="8784976" cy="5792787"/>
          </a:xfrm>
          <a:noFill/>
        </p:spPr>
        <p:txBody>
          <a:bodyPr/>
          <a:lstStyle/>
          <a:p>
            <a:pPr marL="0" indent="0" algn="r" rtl="1" eaLnBrk="1" hangingPunct="1">
              <a:lnSpc>
                <a:spcPct val="150000"/>
              </a:lnSpc>
              <a:buNone/>
            </a:pPr>
            <a:r>
              <a:rPr lang="he-IL" altLang="he-IL" sz="4200" b="1" dirty="0">
                <a:solidFill>
                  <a:srgbClr val="FF0000"/>
                </a:solidFill>
                <a:cs typeface="David" panose="020E0502060401010101" pitchFamily="34" charset="-79"/>
              </a:rPr>
              <a:t>התחושה            </a:t>
            </a:r>
            <a:r>
              <a:rPr lang="he-IL" altLang="he-IL" sz="4200" b="1" u="sng" dirty="0">
                <a:solidFill>
                  <a:srgbClr val="FF0000"/>
                </a:solidFill>
                <a:cs typeface="David" panose="020E0502060401010101" pitchFamily="34" charset="-79"/>
              </a:rPr>
              <a:t>של עצמה</a:t>
            </a:r>
            <a:r>
              <a:rPr lang="he-IL" altLang="he-IL" sz="4200" dirty="0">
                <a:cs typeface="David" panose="020E0502060401010101" pitchFamily="34" charset="-79"/>
              </a:rPr>
              <a:t>       </a:t>
            </a: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כשהיא ננשכת</a:t>
            </a:r>
          </a:p>
          <a:p>
            <a:pPr marL="0" indent="0" algn="r" rtl="1" eaLnBrk="1" hangingPunct="1">
              <a:lnSpc>
                <a:spcPct val="150000"/>
              </a:lnSpc>
              <a:buNone/>
            </a:pPr>
            <a:r>
              <a:rPr lang="he-IL" altLang="he-IL" sz="4200" b="1" dirty="0">
                <a:solidFill>
                  <a:srgbClr val="FF0000"/>
                </a:solidFill>
                <a:cs typeface="David" panose="020E0502060401010101" pitchFamily="34" charset="-79"/>
              </a:rPr>
              <a:t>הצורך                 </a:t>
            </a:r>
            <a:r>
              <a:rPr lang="he-IL" altLang="he-IL" sz="4200" b="1" u="sng" dirty="0">
                <a:solidFill>
                  <a:srgbClr val="FF0000"/>
                </a:solidFill>
                <a:cs typeface="David" panose="020E0502060401010101" pitchFamily="34" charset="-79"/>
              </a:rPr>
              <a:t>של עצמה</a:t>
            </a:r>
            <a:r>
              <a:rPr lang="he-IL" altLang="he-IL" sz="4200" dirty="0">
                <a:cs typeface="David" panose="020E0502060401010101" pitchFamily="34" charset="-79"/>
              </a:rPr>
              <a:t>      </a:t>
            </a: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לא להינשך</a:t>
            </a:r>
          </a:p>
          <a:p>
            <a:pPr marL="0" indent="0" algn="r" rtl="1" eaLnBrk="1" hangingPunct="1">
              <a:lnSpc>
                <a:spcPct val="150000"/>
              </a:lnSpc>
              <a:buNone/>
            </a:pPr>
            <a:r>
              <a:rPr lang="he-IL" altLang="he-IL" sz="4200" b="1" dirty="0">
                <a:solidFill>
                  <a:srgbClr val="FF0000"/>
                </a:solidFill>
                <a:cs typeface="David" panose="020E0502060401010101" pitchFamily="34" charset="-79"/>
              </a:rPr>
              <a:t>הגבול/מגבלה    </a:t>
            </a:r>
            <a:r>
              <a:rPr lang="he-IL" altLang="he-IL" sz="4200" b="1" u="sng" dirty="0">
                <a:solidFill>
                  <a:srgbClr val="FF0000"/>
                </a:solidFill>
                <a:cs typeface="David" panose="020E0502060401010101" pitchFamily="34" charset="-79"/>
              </a:rPr>
              <a:t>של עצמה</a:t>
            </a:r>
            <a:r>
              <a:rPr lang="he-IL" altLang="he-IL" sz="4200" dirty="0">
                <a:cs typeface="David" panose="020E0502060401010101" pitchFamily="34" charset="-79"/>
              </a:rPr>
              <a:t>       </a:t>
            </a: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כשהיא ננשכת</a:t>
            </a:r>
          </a:p>
          <a:p>
            <a:pPr marL="0" indent="0" algn="r" rtl="1" eaLnBrk="1" hangingPunct="1">
              <a:lnSpc>
                <a:spcPct val="150000"/>
              </a:lnSpc>
              <a:buNone/>
            </a:pPr>
            <a:r>
              <a:rPr lang="he-IL" altLang="he-IL" sz="4200" b="1" dirty="0">
                <a:solidFill>
                  <a:srgbClr val="FF0000"/>
                </a:solidFill>
                <a:cs typeface="David" panose="020E0502060401010101" pitchFamily="34" charset="-79"/>
              </a:rPr>
              <a:t>האוטונומיה       </a:t>
            </a:r>
            <a:r>
              <a:rPr lang="he-IL" altLang="he-IL" sz="4200" b="1" u="sng" dirty="0">
                <a:solidFill>
                  <a:srgbClr val="FF0000"/>
                </a:solidFill>
                <a:cs typeface="David" panose="020E0502060401010101" pitchFamily="34" charset="-79"/>
              </a:rPr>
              <a:t>של עצמה</a:t>
            </a:r>
            <a:r>
              <a:rPr lang="he-IL" altLang="he-IL" sz="4200" b="1" dirty="0">
                <a:solidFill>
                  <a:srgbClr val="FF0000"/>
                </a:solidFill>
                <a:cs typeface="David" panose="020E0502060401010101" pitchFamily="34" charset="-79"/>
              </a:rPr>
              <a:t> 	  </a:t>
            </a: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להניק כשהיא</a:t>
            </a:r>
          </a:p>
          <a:p>
            <a:pPr marL="0" indent="0" algn="r" rtl="1" eaLnBrk="1" hangingPunct="1">
              <a:buNone/>
            </a:pPr>
            <a:r>
              <a:rPr lang="he-IL" altLang="he-IL" sz="16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.</a:t>
            </a: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                                                   </a:t>
            </a:r>
            <a:r>
              <a:rPr lang="he-IL" altLang="he-IL" sz="42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לא </a:t>
            </a: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 ננשכת</a:t>
            </a:r>
            <a:endParaRPr lang="en-US" altLang="he-IL" sz="4200" dirty="0">
              <a:solidFill>
                <a:schemeClr val="accent1">
                  <a:lumMod val="50000"/>
                </a:schemeClr>
              </a:solidFill>
              <a:cs typeface="David" panose="020E0502060401010101" pitchFamily="34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02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1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1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1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xmlns="" id="{B3E077E2-14CE-4592-A768-3E4E9D5C5A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0002" y="519114"/>
            <a:ext cx="8784976" cy="5792787"/>
          </a:xfrm>
        </p:spPr>
        <p:txBody>
          <a:bodyPr/>
          <a:lstStyle/>
          <a:p>
            <a:pPr marL="0" indent="0" algn="r" rtl="1" eaLnBrk="1" hangingPunct="1">
              <a:lnSpc>
                <a:spcPct val="150000"/>
              </a:lnSpc>
              <a:buNone/>
            </a:pPr>
            <a:r>
              <a:rPr lang="he-IL" altLang="he-IL" sz="4200" b="1" dirty="0">
                <a:solidFill>
                  <a:srgbClr val="FF0000"/>
                </a:solidFill>
                <a:cs typeface="David" panose="020E0502060401010101" pitchFamily="34" charset="-79"/>
              </a:rPr>
              <a:t>התחושה              </a:t>
            </a:r>
            <a:r>
              <a:rPr lang="he-IL" altLang="he-IL" sz="4200" b="1" u="sng" dirty="0">
                <a:solidFill>
                  <a:srgbClr val="FF0000"/>
                </a:solidFill>
                <a:cs typeface="David" panose="020E0502060401010101" pitchFamily="34" charset="-79"/>
              </a:rPr>
              <a:t>של אמא</a:t>
            </a:r>
            <a:r>
              <a:rPr lang="he-IL" altLang="he-IL" sz="4200" dirty="0">
                <a:cs typeface="David" panose="020E0502060401010101" pitchFamily="34" charset="-79"/>
              </a:rPr>
              <a:t>     </a:t>
            </a: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כשהיא ננשכת</a:t>
            </a:r>
          </a:p>
          <a:p>
            <a:pPr marL="0" indent="0" algn="r" rtl="1" eaLnBrk="1" hangingPunct="1">
              <a:lnSpc>
                <a:spcPct val="150000"/>
              </a:lnSpc>
              <a:buNone/>
            </a:pPr>
            <a:r>
              <a:rPr lang="he-IL" altLang="he-IL" sz="4200" b="1" dirty="0">
                <a:solidFill>
                  <a:srgbClr val="FF0000"/>
                </a:solidFill>
                <a:cs typeface="David" panose="020E0502060401010101" pitchFamily="34" charset="-79"/>
              </a:rPr>
              <a:t>הצורך                  </a:t>
            </a:r>
            <a:r>
              <a:rPr lang="he-IL" altLang="he-IL" sz="4200" b="1" u="sng" dirty="0">
                <a:solidFill>
                  <a:srgbClr val="FF0000"/>
                </a:solidFill>
                <a:cs typeface="David" panose="020E0502060401010101" pitchFamily="34" charset="-79"/>
              </a:rPr>
              <a:t>של אמא</a:t>
            </a:r>
            <a:r>
              <a:rPr lang="he-IL" altLang="he-IL" sz="4200" dirty="0">
                <a:cs typeface="David" panose="020E0502060401010101" pitchFamily="34" charset="-79"/>
              </a:rPr>
              <a:t>      </a:t>
            </a: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לא להינשך</a:t>
            </a:r>
          </a:p>
          <a:p>
            <a:pPr marL="0" indent="0" algn="r" rtl="1" eaLnBrk="1" hangingPunct="1">
              <a:lnSpc>
                <a:spcPct val="150000"/>
              </a:lnSpc>
              <a:buNone/>
            </a:pPr>
            <a:r>
              <a:rPr lang="he-IL" altLang="he-IL" sz="4200" b="1" dirty="0">
                <a:solidFill>
                  <a:srgbClr val="FF0000"/>
                </a:solidFill>
                <a:cs typeface="David" panose="020E0502060401010101" pitchFamily="34" charset="-79"/>
              </a:rPr>
              <a:t>הגבול/מגבלה      </a:t>
            </a:r>
            <a:r>
              <a:rPr lang="he-IL" altLang="he-IL" sz="4200" b="1" u="sng" dirty="0">
                <a:solidFill>
                  <a:srgbClr val="FF0000"/>
                </a:solidFill>
                <a:cs typeface="David" panose="020E0502060401010101" pitchFamily="34" charset="-79"/>
              </a:rPr>
              <a:t>של אמא</a:t>
            </a:r>
            <a:r>
              <a:rPr lang="he-IL" altLang="he-IL" sz="4200" dirty="0">
                <a:cs typeface="David" panose="020E0502060401010101" pitchFamily="34" charset="-79"/>
              </a:rPr>
              <a:t>      </a:t>
            </a: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כשהיא ננשכת</a:t>
            </a:r>
          </a:p>
          <a:p>
            <a:pPr marL="0" indent="0" algn="r" rtl="1" eaLnBrk="1" hangingPunct="1">
              <a:lnSpc>
                <a:spcPct val="150000"/>
              </a:lnSpc>
              <a:buNone/>
            </a:pPr>
            <a:r>
              <a:rPr lang="he-IL" altLang="he-IL" sz="4200" b="1" dirty="0">
                <a:solidFill>
                  <a:srgbClr val="FF0000"/>
                </a:solidFill>
                <a:cs typeface="David" panose="020E0502060401010101" pitchFamily="34" charset="-79"/>
              </a:rPr>
              <a:t>האוטונומיה       </a:t>
            </a:r>
            <a:r>
              <a:rPr lang="he-IL" altLang="he-IL" sz="4200" b="1" u="sng" dirty="0">
                <a:solidFill>
                  <a:srgbClr val="FF0000"/>
                </a:solidFill>
                <a:cs typeface="David" panose="020E0502060401010101" pitchFamily="34" charset="-79"/>
              </a:rPr>
              <a:t> של אמא</a:t>
            </a:r>
            <a:r>
              <a:rPr lang="he-IL" altLang="he-IL" sz="4200" b="1" dirty="0">
                <a:solidFill>
                  <a:srgbClr val="FF0000"/>
                </a:solidFill>
                <a:cs typeface="David" panose="020E0502060401010101" pitchFamily="34" charset="-79"/>
              </a:rPr>
              <a:t>     </a:t>
            </a: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להניק כשהיא    </a:t>
            </a:r>
            <a:r>
              <a:rPr lang="he-IL" altLang="he-IL" sz="18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.                                                                                                                    </a:t>
            </a:r>
            <a:r>
              <a:rPr lang="he-IL" altLang="he-IL" sz="4200" b="1" u="sng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לא</a:t>
            </a:r>
            <a:r>
              <a:rPr lang="he-IL" altLang="he-IL" sz="4200" dirty="0">
                <a:solidFill>
                  <a:schemeClr val="accent1">
                    <a:lumMod val="50000"/>
                  </a:schemeClr>
                </a:solidFill>
                <a:cs typeface="David" panose="020E0502060401010101" pitchFamily="34" charset="-79"/>
              </a:rPr>
              <a:t> ננשכת</a:t>
            </a:r>
            <a:endParaRPr lang="en-US" altLang="he-IL" sz="4200" dirty="0">
              <a:solidFill>
                <a:schemeClr val="accent1">
                  <a:lumMod val="50000"/>
                </a:schemeClr>
              </a:solidFill>
              <a:cs typeface="David" panose="020E0502060401010101" pitchFamily="34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" y="5898776"/>
            <a:ext cx="1916826" cy="8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07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11878</TotalTime>
  <Words>216</Words>
  <Application>Microsoft Office PowerPoint</Application>
  <PresentationFormat>Custom</PresentationFormat>
  <Paragraphs>53</Paragraphs>
  <Slides>17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ערכת נושא Office</vt:lpstr>
      <vt:lpstr>מהו "מסר מגדל"? מאפייני הפנייה המגדלת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"השפה הרגילה"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מה יש לשפה המגדלת להציע לפסיכולוג החינוכי בהיבט המערכתי</dc:title>
  <dc:creator>אורנה שלו</dc:creator>
  <cp:lastModifiedBy>tali shiloh</cp:lastModifiedBy>
  <cp:revision>87</cp:revision>
  <dcterms:created xsi:type="dcterms:W3CDTF">2018-11-10T15:22:58Z</dcterms:created>
  <dcterms:modified xsi:type="dcterms:W3CDTF">2018-11-28T20:04:42Z</dcterms:modified>
</cp:coreProperties>
</file>