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5"/>
  </p:notesMasterIdLst>
  <p:sldIdLst>
    <p:sldId id="256" r:id="rId2"/>
    <p:sldId id="286" r:id="rId3"/>
    <p:sldId id="287" r:id="rId4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39" autoAdjust="0"/>
    <p:restoredTop sz="94660"/>
  </p:normalViewPr>
  <p:slideViewPr>
    <p:cSldViewPr snapToGrid="0">
      <p:cViewPr>
        <p:scale>
          <a:sx n="50" d="100"/>
          <a:sy n="50" d="100"/>
        </p:scale>
        <p:origin x="-1416" y="-522"/>
      </p:cViewPr>
      <p:guideLst>
        <p:guide orient="horz" pos="828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7A6A2FF9-DF57-44BD-AED6-C4F08C2585F9}" type="datetimeFigureOut">
              <a:rPr lang="he-IL" smtClean="0"/>
              <a:t>י"ט/כסלו/תשע"ט</a:t>
            </a:fld>
            <a:endParaRPr lang="he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31E74D6B-620C-426A-BE8F-6147147EBA8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3187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2E2FB-EE32-4483-8706-EB0C3D6A6748}" type="datetimeFigureOut">
              <a:rPr lang="he-IL" smtClean="0"/>
              <a:t>י"ט/כסלו/תשע"ט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3FB24-E7B9-46A0-BF7F-9AADF4A6469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6295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2E2FB-EE32-4483-8706-EB0C3D6A6748}" type="datetimeFigureOut">
              <a:rPr lang="he-IL" smtClean="0"/>
              <a:t>י"ט/כסלו/תשע"ט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3FB24-E7B9-46A0-BF7F-9AADF4A6469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51113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2E2FB-EE32-4483-8706-EB0C3D6A6748}" type="datetimeFigureOut">
              <a:rPr lang="he-IL" smtClean="0"/>
              <a:t>י"ט/כסלו/תשע"ט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3FB24-E7B9-46A0-BF7F-9AADF4A6469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56830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2E2FB-EE32-4483-8706-EB0C3D6A6748}" type="datetimeFigureOut">
              <a:rPr lang="he-IL" smtClean="0"/>
              <a:t>י"ט/כסלו/תשע"ט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3FB24-E7B9-46A0-BF7F-9AADF4A6469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02872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2E2FB-EE32-4483-8706-EB0C3D6A6748}" type="datetimeFigureOut">
              <a:rPr lang="he-IL" smtClean="0"/>
              <a:t>י"ט/כסלו/תשע"ט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3FB24-E7B9-46A0-BF7F-9AADF4A6469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33677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2E2FB-EE32-4483-8706-EB0C3D6A6748}" type="datetimeFigureOut">
              <a:rPr lang="he-IL" smtClean="0"/>
              <a:t>י"ט/כסלו/תשע"ט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3FB24-E7B9-46A0-BF7F-9AADF4A6469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6046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2E2FB-EE32-4483-8706-EB0C3D6A6748}" type="datetimeFigureOut">
              <a:rPr lang="he-IL" smtClean="0"/>
              <a:t>י"ט/כסלו/תשע"ט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3FB24-E7B9-46A0-BF7F-9AADF4A6469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80409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2E2FB-EE32-4483-8706-EB0C3D6A6748}" type="datetimeFigureOut">
              <a:rPr lang="he-IL" smtClean="0"/>
              <a:t>י"ט/כסלו/תשע"ט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3FB24-E7B9-46A0-BF7F-9AADF4A6469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42638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2E2FB-EE32-4483-8706-EB0C3D6A6748}" type="datetimeFigureOut">
              <a:rPr lang="he-IL" smtClean="0"/>
              <a:t>י"ט/כסלו/תשע"ט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3FB24-E7B9-46A0-BF7F-9AADF4A6469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55778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2E2FB-EE32-4483-8706-EB0C3D6A6748}" type="datetimeFigureOut">
              <a:rPr lang="he-IL" smtClean="0"/>
              <a:t>י"ט/כסלו/תשע"ט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3FB24-E7B9-46A0-BF7F-9AADF4A6469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63485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2E2FB-EE32-4483-8706-EB0C3D6A6748}" type="datetimeFigureOut">
              <a:rPr lang="he-IL" smtClean="0"/>
              <a:t>י"ט/כסלו/תשע"ט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3FB24-E7B9-46A0-BF7F-9AADF4A6469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14967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C2E2FB-EE32-4483-8706-EB0C3D6A6748}" type="datetimeFigureOut">
              <a:rPr lang="he-IL" smtClean="0"/>
              <a:t>י"ט/כסלו/תשע"ט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3FB24-E7B9-46A0-BF7F-9AADF4A6469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60247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362628" y="1771649"/>
            <a:ext cx="8390597" cy="1186321"/>
          </a:xfrm>
        </p:spPr>
        <p:txBody>
          <a:bodyPr>
            <a:normAutofit fontScale="90000"/>
          </a:bodyPr>
          <a:lstStyle/>
          <a:p>
            <a:r>
              <a:rPr lang="he-IL" dirty="0" smtClean="0">
                <a:solidFill>
                  <a:schemeClr val="accent1">
                    <a:lumMod val="5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"לטנגו צריך שניים"</a:t>
            </a:r>
            <a:br>
              <a:rPr lang="he-IL" dirty="0" smtClean="0">
                <a:solidFill>
                  <a:schemeClr val="accent1">
                    <a:lumMod val="5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sz="5300" dirty="0" smtClean="0">
                <a:solidFill>
                  <a:schemeClr val="accent1">
                    <a:lumMod val="5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מסר מגדל בבית הספר התיכון</a:t>
            </a:r>
            <a:endParaRPr lang="he-IL" dirty="0">
              <a:solidFill>
                <a:schemeClr val="accent1">
                  <a:lumMod val="50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800100" y="3453714"/>
            <a:ext cx="7200900" cy="1655762"/>
          </a:xfrm>
        </p:spPr>
        <p:txBody>
          <a:bodyPr/>
          <a:lstStyle/>
          <a:p>
            <a:r>
              <a:rPr lang="he-IL" dirty="0" smtClean="0">
                <a:solidFill>
                  <a:schemeClr val="accent1">
                    <a:lumMod val="5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סילבי פרידמן-אביטל</a:t>
            </a:r>
          </a:p>
          <a:p>
            <a:r>
              <a:rPr lang="he-IL" dirty="0" smtClean="0">
                <a:solidFill>
                  <a:schemeClr val="accent1">
                    <a:lumMod val="5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>
                <a:solidFill>
                  <a:schemeClr val="accent1">
                    <a:lumMod val="5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פסיכולוגית </a:t>
            </a:r>
            <a:r>
              <a:rPr lang="he-IL" smtClean="0">
                <a:solidFill>
                  <a:schemeClr val="accent1">
                    <a:lumMod val="5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קלינית, </a:t>
            </a:r>
            <a:r>
              <a:rPr lang="he-IL" dirty="0">
                <a:solidFill>
                  <a:schemeClr val="accent1">
                    <a:lumMod val="5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חברת "מרכז אַיֶּכָּה", פסיכולוגית מדריכה, מטפלת במתבגרים ומבוגרים ומדריכה הורים.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9032799" y="24714"/>
            <a:ext cx="0" cy="6858000"/>
          </a:xfrm>
          <a:prstGeom prst="line">
            <a:avLst/>
          </a:prstGeom>
          <a:ln w="762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79" y="5917826"/>
            <a:ext cx="1916826" cy="84801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915" r="-1"/>
          <a:stretch/>
        </p:blipFill>
        <p:spPr>
          <a:xfrm>
            <a:off x="9069858" y="-41041"/>
            <a:ext cx="3122141" cy="6923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1146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39"/>
          <p:cNvSpPr txBox="1">
            <a:spLocks noChangeArrowheads="1"/>
          </p:cNvSpPr>
          <p:nvPr/>
        </p:nvSpPr>
        <p:spPr bwMode="auto">
          <a:xfrm>
            <a:off x="10392093" y="5747768"/>
            <a:ext cx="1368503" cy="733886"/>
          </a:xfrm>
          <a:prstGeom prst="rect">
            <a:avLst/>
          </a:prstGeom>
          <a:solidFill>
            <a:srgbClr val="FFFFCC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algn="just" rtl="1" fontAlgn="base">
              <a:spcBef>
                <a:spcPct val="0"/>
              </a:spcBef>
              <a:spcAft>
                <a:spcPct val="0"/>
              </a:spcAft>
            </a:pPr>
            <a:r>
              <a:rPr lang="he-IL" sz="788" b="1" dirty="0">
                <a:solidFill>
                  <a:srgbClr val="000000"/>
                </a:solidFill>
                <a:latin typeface="Arial" pitchFamily="34" charset="0"/>
                <a:cs typeface="Arial"/>
              </a:rPr>
              <a:t>© </a:t>
            </a:r>
            <a:r>
              <a:rPr lang="he-IL" sz="750" b="1" dirty="0">
                <a:solidFill>
                  <a:srgbClr val="000000"/>
                </a:solidFill>
                <a:latin typeface="Arial" pitchFamily="34" charset="0"/>
                <a:cs typeface="Arial"/>
              </a:rPr>
              <a:t>ד"ר איתן לבוב, כל הזכויות שמורות.</a:t>
            </a:r>
            <a:r>
              <a:rPr lang="he-IL" sz="600" b="1" dirty="0">
                <a:solidFill>
                  <a:srgbClr val="000000"/>
                </a:solidFill>
                <a:latin typeface="Arial" pitchFamily="34" charset="0"/>
                <a:cs typeface="Arial"/>
              </a:rPr>
              <a:t> </a:t>
            </a:r>
            <a:r>
              <a:rPr lang="he-IL" sz="600" dirty="0">
                <a:solidFill>
                  <a:srgbClr val="000000"/>
                </a:solidFill>
                <a:latin typeface="Arial" pitchFamily="34" charset="0"/>
                <a:cs typeface="Arial"/>
              </a:rPr>
              <a:t>לשימוש אישי פרטי בלבד. אין לשכפל, להעתיק, לצלם, לתרגם, לאחסן במאגר מידע, לשדר או לקלוט בכל דרך ולכל מטרה כל חלק שהוא מהחומר</a:t>
            </a:r>
            <a:r>
              <a:rPr lang="en-US" sz="600" dirty="0">
                <a:solidFill>
                  <a:srgbClr val="000000"/>
                </a:solidFill>
                <a:latin typeface="Arial" pitchFamily="34" charset="0"/>
                <a:cs typeface="Arial"/>
              </a:rPr>
              <a:t> </a:t>
            </a:r>
            <a:r>
              <a:rPr lang="he-IL" sz="600" dirty="0">
                <a:solidFill>
                  <a:srgbClr val="000000"/>
                </a:solidFill>
                <a:latin typeface="Arial" pitchFamily="34" charset="0"/>
                <a:cs typeface="Arial"/>
              </a:rPr>
              <a:t>הכלול בדף זה ללא רשות מפורשת בכתב ומראש מאת המחבר. </a:t>
            </a:r>
            <a:endParaRPr lang="en-US" sz="600" dirty="0">
              <a:solidFill>
                <a:srgbClr val="000000"/>
              </a:solidFill>
              <a:latin typeface="Arial" pitchFamily="34" charset="0"/>
              <a:cs typeface="Arial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n-US" sz="3000" dirty="0">
              <a:solidFill>
                <a:srgbClr val="000000"/>
              </a:solidFill>
              <a:latin typeface="Arial" pitchFamily="34" charset="0"/>
              <a:cs typeface="Arial"/>
            </a:endParaRPr>
          </a:p>
        </p:txBody>
      </p:sp>
      <p:sp>
        <p:nvSpPr>
          <p:cNvPr id="6" name="Oval 2"/>
          <p:cNvSpPr>
            <a:spLocks noChangeArrowheads="1"/>
          </p:cNvSpPr>
          <p:nvPr/>
        </p:nvSpPr>
        <p:spPr bwMode="auto">
          <a:xfrm>
            <a:off x="5763588" y="3229508"/>
            <a:ext cx="917972" cy="917972"/>
          </a:xfrm>
          <a:prstGeom prst="ellipse">
            <a:avLst/>
          </a:prstGeom>
          <a:solidFill>
            <a:srgbClr val="009900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he-IL" sz="1500" b="1" dirty="0">
                <a:solidFill>
                  <a:schemeClr val="bg1"/>
                </a:solidFill>
                <a:latin typeface="Arial" pitchFamily="34" charset="0"/>
                <a:cs typeface="Arial"/>
              </a:rPr>
              <a:t>אחריות</a:t>
            </a:r>
            <a:endParaRPr lang="en-US" sz="1500" b="1" dirty="0">
              <a:solidFill>
                <a:schemeClr val="bg1"/>
              </a:solidFill>
              <a:latin typeface="Arial" pitchFamily="34" charset="0"/>
              <a:cs typeface="Arial"/>
            </a:endParaRPr>
          </a:p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he-IL" sz="1500" b="1" dirty="0">
                <a:solidFill>
                  <a:schemeClr val="bg1"/>
                </a:solidFill>
                <a:latin typeface="Arial" pitchFamily="34" charset="0"/>
                <a:cs typeface="Arial"/>
              </a:rPr>
              <a:t>הורית</a:t>
            </a:r>
            <a:endParaRPr lang="en-US" sz="1500" b="1" dirty="0">
              <a:solidFill>
                <a:schemeClr val="bg1"/>
              </a:solidFill>
              <a:latin typeface="Arial" pitchFamily="34" charset="0"/>
              <a:cs typeface="Arial"/>
            </a:endParaRPr>
          </a:p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he-IL" sz="1500" b="1" dirty="0">
                <a:solidFill>
                  <a:schemeClr val="bg1"/>
                </a:solidFill>
                <a:latin typeface="Arial" pitchFamily="34" charset="0"/>
                <a:cs typeface="Arial"/>
              </a:rPr>
              <a:t>חיובית</a:t>
            </a:r>
            <a:endParaRPr lang="en-US" sz="1500" b="1" dirty="0">
              <a:solidFill>
                <a:schemeClr val="bg1"/>
              </a:solidFill>
              <a:latin typeface="Arial" pitchFamily="34" charset="0"/>
              <a:cs typeface="Arial"/>
            </a:endParaRPr>
          </a:p>
        </p:txBody>
      </p:sp>
      <p:grpSp>
        <p:nvGrpSpPr>
          <p:cNvPr id="7" name="Group 3"/>
          <p:cNvGrpSpPr>
            <a:grpSpLocks/>
          </p:cNvGrpSpPr>
          <p:nvPr/>
        </p:nvGrpSpPr>
        <p:grpSpPr bwMode="auto">
          <a:xfrm>
            <a:off x="6223024" y="2355081"/>
            <a:ext cx="230981" cy="756047"/>
            <a:chOff x="2880" y="572"/>
            <a:chExt cx="194" cy="1102"/>
          </a:xfrm>
        </p:grpSpPr>
        <p:sp>
          <p:nvSpPr>
            <p:cNvPr id="8" name="Line 4"/>
            <p:cNvSpPr>
              <a:spLocks noChangeShapeType="1"/>
            </p:cNvSpPr>
            <p:nvPr/>
          </p:nvSpPr>
          <p:spPr bwMode="auto">
            <a:xfrm flipV="1">
              <a:off x="2880" y="572"/>
              <a:ext cx="0" cy="1102"/>
            </a:xfrm>
            <a:prstGeom prst="line">
              <a:avLst/>
            </a:prstGeom>
            <a:noFill/>
            <a:ln w="38100">
              <a:solidFill>
                <a:srgbClr val="0099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rtl="1" fontAlgn="base">
                <a:spcBef>
                  <a:spcPct val="0"/>
                </a:spcBef>
                <a:spcAft>
                  <a:spcPct val="0"/>
                </a:spcAft>
              </a:pPr>
              <a:endParaRPr lang="he-IL" sz="1350">
                <a:solidFill>
                  <a:srgbClr val="000000"/>
                </a:solidFill>
                <a:latin typeface="Times New Roman"/>
                <a:cs typeface="Arial"/>
              </a:endParaRPr>
            </a:p>
          </p:txBody>
        </p:sp>
        <p:sp>
          <p:nvSpPr>
            <p:cNvPr id="9" name="Text Box 5"/>
            <p:cNvSpPr txBox="1">
              <a:spLocks noChangeArrowheads="1"/>
            </p:cNvSpPr>
            <p:nvPr/>
          </p:nvSpPr>
          <p:spPr bwMode="auto">
            <a:xfrm>
              <a:off x="2919" y="1117"/>
              <a:ext cx="155" cy="4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9pPr>
            </a:lstStyle>
            <a:p>
              <a:pPr algn="r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sz="1350">
                <a:solidFill>
                  <a:srgbClr val="000000"/>
                </a:solidFill>
                <a:latin typeface="Arial" pitchFamily="34" charset="0"/>
              </a:endParaRPr>
            </a:p>
          </p:txBody>
        </p:sp>
      </p:grpSp>
      <p:grpSp>
        <p:nvGrpSpPr>
          <p:cNvPr id="12" name="Group 6"/>
          <p:cNvGrpSpPr>
            <a:grpSpLocks/>
          </p:cNvGrpSpPr>
          <p:nvPr/>
        </p:nvGrpSpPr>
        <p:grpSpPr bwMode="auto">
          <a:xfrm>
            <a:off x="6492106" y="2626249"/>
            <a:ext cx="1563291" cy="490601"/>
            <a:chOff x="3064" y="1254"/>
            <a:chExt cx="1313" cy="357"/>
          </a:xfrm>
        </p:grpSpPr>
        <p:sp>
          <p:nvSpPr>
            <p:cNvPr id="13" name="Line 7"/>
            <p:cNvSpPr>
              <a:spLocks noChangeShapeType="1"/>
            </p:cNvSpPr>
            <p:nvPr/>
          </p:nvSpPr>
          <p:spPr bwMode="auto">
            <a:xfrm rot="2927888" flipV="1">
              <a:off x="3716" y="712"/>
              <a:ext cx="10" cy="131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rtl="1" fontAlgn="base">
                <a:spcBef>
                  <a:spcPct val="0"/>
                </a:spcBef>
                <a:spcAft>
                  <a:spcPct val="0"/>
                </a:spcAft>
              </a:pPr>
              <a:endParaRPr lang="he-IL" sz="1350">
                <a:solidFill>
                  <a:srgbClr val="000000"/>
                </a:solidFill>
                <a:latin typeface="Times New Roman"/>
                <a:cs typeface="Arial"/>
              </a:endParaRPr>
            </a:p>
          </p:txBody>
        </p:sp>
        <p:sp>
          <p:nvSpPr>
            <p:cNvPr id="14" name="Text Box 8"/>
            <p:cNvSpPr txBox="1">
              <a:spLocks noChangeArrowheads="1"/>
            </p:cNvSpPr>
            <p:nvPr/>
          </p:nvSpPr>
          <p:spPr bwMode="auto">
            <a:xfrm rot="19166224">
              <a:off x="3095" y="1254"/>
              <a:ext cx="1075" cy="3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9pPr>
            </a:lstStyle>
            <a:p>
              <a:pPr algn="r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he-IL" sz="1200" b="1" dirty="0">
                  <a:solidFill>
                    <a:srgbClr val="000000"/>
                  </a:solidFill>
                  <a:latin typeface="Arial" pitchFamily="34" charset="0"/>
                </a:rPr>
                <a:t>גילוי רגש ההורה</a:t>
              </a:r>
            </a:p>
            <a:p>
              <a:pPr algn="r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he-IL" sz="1200" b="1" dirty="0">
                  <a:solidFill>
                    <a:srgbClr val="000000"/>
                  </a:solidFill>
                  <a:latin typeface="Arial" pitchFamily="34" charset="0"/>
                </a:rPr>
                <a:t>   זיהוי וביטוי</a:t>
              </a:r>
              <a:endParaRPr lang="en-US" sz="1200" b="1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 rot="873517">
              <a:off x="3885" y="1393"/>
              <a:ext cx="155" cy="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9pPr>
            </a:lstStyle>
            <a:p>
              <a:pPr algn="r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sz="1350">
                <a:solidFill>
                  <a:srgbClr val="000000"/>
                </a:solidFill>
                <a:latin typeface="Arial" pitchFamily="34" charset="0"/>
              </a:endParaRPr>
            </a:p>
          </p:txBody>
        </p:sp>
      </p:grpSp>
      <p:grpSp>
        <p:nvGrpSpPr>
          <p:cNvPr id="16" name="Group 10"/>
          <p:cNvGrpSpPr>
            <a:grpSpLocks/>
          </p:cNvGrpSpPr>
          <p:nvPr/>
        </p:nvGrpSpPr>
        <p:grpSpPr bwMode="auto">
          <a:xfrm>
            <a:off x="6828009" y="3492635"/>
            <a:ext cx="1419226" cy="646509"/>
            <a:chOff x="3334" y="1973"/>
            <a:chExt cx="1192" cy="543"/>
          </a:xfrm>
        </p:grpSpPr>
        <p:sp>
          <p:nvSpPr>
            <p:cNvPr id="17" name="Line 11"/>
            <p:cNvSpPr>
              <a:spLocks noChangeShapeType="1"/>
            </p:cNvSpPr>
            <p:nvPr/>
          </p:nvSpPr>
          <p:spPr bwMode="auto">
            <a:xfrm rot="5400000" flipH="1" flipV="1">
              <a:off x="3929" y="1562"/>
              <a:ext cx="2" cy="1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rtl="1" fontAlgn="base">
                <a:spcBef>
                  <a:spcPct val="0"/>
                </a:spcBef>
                <a:spcAft>
                  <a:spcPct val="0"/>
                </a:spcAft>
              </a:pPr>
              <a:endParaRPr lang="he-IL" sz="1350">
                <a:solidFill>
                  <a:srgbClr val="000000"/>
                </a:solidFill>
                <a:latin typeface="Times New Roman"/>
                <a:cs typeface="Arial"/>
              </a:endParaRPr>
            </a:p>
          </p:txBody>
        </p:sp>
        <p:sp>
          <p:nvSpPr>
            <p:cNvPr id="18" name="Text Box 12"/>
            <p:cNvSpPr txBox="1">
              <a:spLocks noChangeArrowheads="1"/>
            </p:cNvSpPr>
            <p:nvPr/>
          </p:nvSpPr>
          <p:spPr bwMode="auto">
            <a:xfrm>
              <a:off x="3379" y="1973"/>
              <a:ext cx="1001" cy="5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9pPr>
            </a:lstStyle>
            <a:p>
              <a:pPr algn="r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he-IL" sz="1200" b="1" dirty="0">
                  <a:solidFill>
                    <a:srgbClr val="000000"/>
                  </a:solidFill>
                  <a:latin typeface="Arial" pitchFamily="34" charset="0"/>
                </a:rPr>
                <a:t>גילוי צורך ההורה</a:t>
              </a:r>
            </a:p>
            <a:p>
              <a:pPr algn="r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he-IL" sz="1200" b="1" dirty="0">
                  <a:solidFill>
                    <a:srgbClr val="000000"/>
                  </a:solidFill>
                  <a:latin typeface="Arial" pitchFamily="34" charset="0"/>
                </a:rPr>
                <a:t>     זיהוי וביטוי</a:t>
              </a:r>
              <a:endParaRPr lang="en-US" sz="1200" b="1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9" name="Text Box 13"/>
            <p:cNvSpPr txBox="1">
              <a:spLocks noChangeArrowheads="1"/>
            </p:cNvSpPr>
            <p:nvPr/>
          </p:nvSpPr>
          <p:spPr bwMode="auto">
            <a:xfrm>
              <a:off x="3872" y="2218"/>
              <a:ext cx="155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9pPr>
            </a:lstStyle>
            <a:p>
              <a:pPr algn="r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sz="1350">
                <a:solidFill>
                  <a:srgbClr val="000000"/>
                </a:solidFill>
                <a:latin typeface="Arial" pitchFamily="34" charset="0"/>
              </a:endParaRPr>
            </a:p>
          </p:txBody>
        </p:sp>
      </p:grpSp>
      <p:grpSp>
        <p:nvGrpSpPr>
          <p:cNvPr id="20" name="Group 14"/>
          <p:cNvGrpSpPr>
            <a:grpSpLocks/>
          </p:cNvGrpSpPr>
          <p:nvPr/>
        </p:nvGrpSpPr>
        <p:grpSpPr bwMode="auto">
          <a:xfrm>
            <a:off x="6944797" y="3911767"/>
            <a:ext cx="757242" cy="1535910"/>
            <a:chOff x="3465" y="2325"/>
            <a:chExt cx="636" cy="1290"/>
          </a:xfrm>
        </p:grpSpPr>
        <p:sp>
          <p:nvSpPr>
            <p:cNvPr id="21" name="Line 15"/>
            <p:cNvSpPr>
              <a:spLocks noChangeShapeType="1"/>
            </p:cNvSpPr>
            <p:nvPr/>
          </p:nvSpPr>
          <p:spPr bwMode="auto">
            <a:xfrm rot="8243599" flipV="1">
              <a:off x="3683" y="2325"/>
              <a:ext cx="32" cy="129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rtl="1" fontAlgn="base">
                <a:spcBef>
                  <a:spcPct val="0"/>
                </a:spcBef>
                <a:spcAft>
                  <a:spcPct val="0"/>
                </a:spcAft>
              </a:pPr>
              <a:endParaRPr lang="he-IL" sz="1350">
                <a:solidFill>
                  <a:srgbClr val="000000"/>
                </a:solidFill>
                <a:latin typeface="Times New Roman"/>
                <a:cs typeface="Arial"/>
              </a:endParaRPr>
            </a:p>
          </p:txBody>
        </p:sp>
        <p:sp>
          <p:nvSpPr>
            <p:cNvPr id="22" name="Text Box 16"/>
            <p:cNvSpPr txBox="1">
              <a:spLocks noChangeArrowheads="1"/>
            </p:cNvSpPr>
            <p:nvPr/>
          </p:nvSpPr>
          <p:spPr bwMode="auto">
            <a:xfrm rot="2941714">
              <a:off x="3249" y="2693"/>
              <a:ext cx="1161" cy="5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9pPr>
            </a:lstStyle>
            <a:p>
              <a:pPr algn="ctr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he-IL" sz="1200" b="1" dirty="0">
                  <a:solidFill>
                    <a:srgbClr val="000000"/>
                  </a:solidFill>
                  <a:latin typeface="Arial" pitchFamily="34" charset="0"/>
                </a:rPr>
                <a:t> גילוי גבולות </a:t>
              </a:r>
              <a:r>
                <a:rPr lang="he-IL" sz="1200" b="1" dirty="0" smtClean="0">
                  <a:solidFill>
                    <a:srgbClr val="000000"/>
                  </a:solidFill>
                  <a:latin typeface="Arial" pitchFamily="34" charset="0"/>
                </a:rPr>
                <a:t>ההורה</a:t>
              </a:r>
              <a:endParaRPr lang="he-IL" sz="1200" b="1" dirty="0">
                <a:solidFill>
                  <a:srgbClr val="000000"/>
                </a:solidFill>
                <a:latin typeface="Arial" pitchFamily="34" charset="0"/>
              </a:endParaRPr>
            </a:p>
            <a:p>
              <a:pPr algn="ctr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he-IL" sz="1200" b="1" dirty="0">
                  <a:solidFill>
                    <a:srgbClr val="000000"/>
                  </a:solidFill>
                  <a:latin typeface="Arial" pitchFamily="34" charset="0"/>
                </a:rPr>
                <a:t>       זיהוי וביטוי</a:t>
              </a:r>
              <a:endParaRPr lang="en-US" sz="1200" b="1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23" name="Text Box 17"/>
            <p:cNvSpPr txBox="1">
              <a:spLocks noChangeArrowheads="1"/>
            </p:cNvSpPr>
            <p:nvPr/>
          </p:nvSpPr>
          <p:spPr bwMode="auto">
            <a:xfrm>
              <a:off x="3465" y="2931"/>
              <a:ext cx="155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9pPr>
            </a:lstStyle>
            <a:p>
              <a:pPr algn="r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sz="1350">
                <a:solidFill>
                  <a:srgbClr val="000000"/>
                </a:solidFill>
                <a:latin typeface="Arial" pitchFamily="34" charset="0"/>
              </a:endParaRPr>
            </a:p>
          </p:txBody>
        </p:sp>
      </p:grpSp>
      <p:grpSp>
        <p:nvGrpSpPr>
          <p:cNvPr id="24" name="Group 23"/>
          <p:cNvGrpSpPr>
            <a:grpSpLocks/>
          </p:cNvGrpSpPr>
          <p:nvPr/>
        </p:nvGrpSpPr>
        <p:grpSpPr bwMode="auto">
          <a:xfrm>
            <a:off x="4049752" y="4383302"/>
            <a:ext cx="2231232" cy="757241"/>
            <a:chOff x="1170" y="2531"/>
            <a:chExt cx="1874" cy="636"/>
          </a:xfrm>
        </p:grpSpPr>
        <p:sp>
          <p:nvSpPr>
            <p:cNvPr id="25" name="Line 24"/>
            <p:cNvSpPr>
              <a:spLocks noChangeShapeType="1"/>
            </p:cNvSpPr>
            <p:nvPr/>
          </p:nvSpPr>
          <p:spPr bwMode="auto">
            <a:xfrm rot="13568962" flipV="1">
              <a:off x="1973" y="1998"/>
              <a:ext cx="96" cy="170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rtl="1" fontAlgn="base">
                <a:spcBef>
                  <a:spcPct val="0"/>
                </a:spcBef>
                <a:spcAft>
                  <a:spcPct val="0"/>
                </a:spcAft>
              </a:pPr>
              <a:endParaRPr lang="he-IL" sz="1350">
                <a:solidFill>
                  <a:srgbClr val="000000"/>
                </a:solidFill>
                <a:latin typeface="Times New Roman"/>
                <a:cs typeface="Arial"/>
              </a:endParaRPr>
            </a:p>
          </p:txBody>
        </p:sp>
        <p:sp>
          <p:nvSpPr>
            <p:cNvPr id="26" name="Text Box 25"/>
            <p:cNvSpPr txBox="1">
              <a:spLocks noChangeArrowheads="1"/>
            </p:cNvSpPr>
            <p:nvPr/>
          </p:nvSpPr>
          <p:spPr bwMode="auto">
            <a:xfrm rot="19203451">
              <a:off x="1281" y="2531"/>
              <a:ext cx="1763" cy="6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9pPr>
            </a:lstStyle>
            <a:p>
              <a:pPr algn="r" rtl="1" eaLnBrk="1" fontAlgn="base" hangingPunct="1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he-IL" sz="1200" b="1" dirty="0">
                  <a:solidFill>
                    <a:srgbClr val="000000"/>
                  </a:solidFill>
                  <a:latin typeface="Arial" pitchFamily="34" charset="0"/>
                </a:rPr>
                <a:t>   מניעת ניצול לרעה של ההורה</a:t>
              </a:r>
            </a:p>
            <a:p>
              <a:pPr algn="r" rtl="1" eaLnBrk="1" fontAlgn="base" hangingPunct="1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he-IL" sz="1200" b="1" dirty="0">
                  <a:solidFill>
                    <a:srgbClr val="000000"/>
                  </a:solidFill>
                  <a:latin typeface="Arial" pitchFamily="34" charset="0"/>
                </a:rPr>
                <a:t>      "פסק זמן" מגן ובטחונות</a:t>
              </a:r>
              <a:endParaRPr lang="en-US" sz="1200" b="1" dirty="0">
                <a:solidFill>
                  <a:srgbClr val="000000"/>
                </a:solidFill>
                <a:latin typeface="Arial" pitchFamily="34" charset="0"/>
              </a:endParaRPr>
            </a:p>
            <a:p>
              <a:pPr algn="ctr" rtl="1" eaLnBrk="1" fontAlgn="base" hangingPunct="1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1200" b="1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27" name="Text Box 26"/>
            <p:cNvSpPr txBox="1">
              <a:spLocks noChangeArrowheads="1"/>
            </p:cNvSpPr>
            <p:nvPr/>
          </p:nvSpPr>
          <p:spPr bwMode="auto">
            <a:xfrm>
              <a:off x="2246" y="2836"/>
              <a:ext cx="155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9pPr>
            </a:lstStyle>
            <a:p>
              <a:pPr algn="r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sz="1350">
                <a:solidFill>
                  <a:srgbClr val="000000"/>
                </a:solidFill>
                <a:latin typeface="Arial" pitchFamily="34" charset="0"/>
              </a:endParaRPr>
            </a:p>
          </p:txBody>
        </p:sp>
      </p:grpSp>
      <p:grpSp>
        <p:nvGrpSpPr>
          <p:cNvPr id="28" name="Group 31"/>
          <p:cNvGrpSpPr>
            <a:grpSpLocks/>
          </p:cNvGrpSpPr>
          <p:nvPr/>
        </p:nvGrpSpPr>
        <p:grpSpPr bwMode="auto">
          <a:xfrm>
            <a:off x="4462513" y="2535518"/>
            <a:ext cx="1627586" cy="535782"/>
            <a:chOff x="1447" y="1211"/>
            <a:chExt cx="1367" cy="450"/>
          </a:xfrm>
        </p:grpSpPr>
        <p:sp>
          <p:nvSpPr>
            <p:cNvPr id="29" name="Line 32"/>
            <p:cNvSpPr>
              <a:spLocks noChangeShapeType="1"/>
            </p:cNvSpPr>
            <p:nvPr/>
          </p:nvSpPr>
          <p:spPr bwMode="auto">
            <a:xfrm rot="18773536" flipV="1">
              <a:off x="2090" y="765"/>
              <a:ext cx="2" cy="128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rtl="1" fontAlgn="base">
                <a:spcBef>
                  <a:spcPct val="0"/>
                </a:spcBef>
                <a:spcAft>
                  <a:spcPct val="0"/>
                </a:spcAft>
              </a:pPr>
              <a:endParaRPr lang="he-IL" sz="1350">
                <a:solidFill>
                  <a:srgbClr val="000000"/>
                </a:solidFill>
                <a:latin typeface="Times New Roman"/>
                <a:cs typeface="Arial"/>
              </a:endParaRPr>
            </a:p>
          </p:txBody>
        </p:sp>
        <p:sp>
          <p:nvSpPr>
            <p:cNvPr id="30" name="Text Box 33"/>
            <p:cNvSpPr txBox="1">
              <a:spLocks noChangeArrowheads="1"/>
            </p:cNvSpPr>
            <p:nvPr/>
          </p:nvSpPr>
          <p:spPr bwMode="auto">
            <a:xfrm rot="2608905">
              <a:off x="1468" y="1211"/>
              <a:ext cx="1346" cy="4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9pPr>
            </a:lstStyle>
            <a:p>
              <a:pPr algn="ctr" rtl="1" eaLnBrk="1" fontAlgn="base" hangingPunct="1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he-IL" sz="1200" b="1" dirty="0">
                  <a:solidFill>
                    <a:srgbClr val="000000"/>
                  </a:solidFill>
                  <a:latin typeface="Arial" pitchFamily="34" charset="0"/>
                </a:rPr>
                <a:t>מניעת שכול ההורה חילוץ והדיפה</a:t>
              </a:r>
            </a:p>
          </p:txBody>
        </p:sp>
        <p:sp>
          <p:nvSpPr>
            <p:cNvPr id="31" name="Text Box 34"/>
            <p:cNvSpPr txBox="1">
              <a:spLocks noChangeArrowheads="1"/>
            </p:cNvSpPr>
            <p:nvPr/>
          </p:nvSpPr>
          <p:spPr bwMode="auto">
            <a:xfrm>
              <a:off x="1878" y="1344"/>
              <a:ext cx="155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9pPr>
            </a:lstStyle>
            <a:p>
              <a:pPr algn="r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sz="1350">
                <a:solidFill>
                  <a:srgbClr val="000000"/>
                </a:solidFill>
                <a:latin typeface="Arial" pitchFamily="34" charset="0"/>
              </a:endParaRPr>
            </a:p>
          </p:txBody>
        </p:sp>
      </p:grpSp>
      <p:grpSp>
        <p:nvGrpSpPr>
          <p:cNvPr id="32" name="Group 35"/>
          <p:cNvGrpSpPr>
            <a:grpSpLocks/>
          </p:cNvGrpSpPr>
          <p:nvPr/>
        </p:nvGrpSpPr>
        <p:grpSpPr bwMode="auto">
          <a:xfrm>
            <a:off x="7654300" y="1987686"/>
            <a:ext cx="485775" cy="485775"/>
            <a:chOff x="4332" y="799"/>
            <a:chExt cx="408" cy="408"/>
          </a:xfrm>
        </p:grpSpPr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4332" y="799"/>
              <a:ext cx="408" cy="40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r" rtl="1" fontAlgn="base">
                <a:spcBef>
                  <a:spcPct val="0"/>
                </a:spcBef>
                <a:spcAft>
                  <a:spcPct val="0"/>
                </a:spcAft>
              </a:pPr>
              <a:endParaRPr lang="he-IL" sz="1350">
                <a:solidFill>
                  <a:srgbClr val="000000"/>
                </a:solidFill>
                <a:latin typeface="Times New Roman"/>
                <a:cs typeface="Arial"/>
              </a:endParaRPr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4513" y="981"/>
              <a:ext cx="45" cy="4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r" rtl="1" fontAlgn="base">
                <a:spcBef>
                  <a:spcPct val="0"/>
                </a:spcBef>
                <a:spcAft>
                  <a:spcPct val="0"/>
                </a:spcAft>
              </a:pPr>
              <a:endParaRPr lang="he-IL" sz="1350">
                <a:solidFill>
                  <a:srgbClr val="000000"/>
                </a:solidFill>
                <a:latin typeface="Times New Roman"/>
                <a:cs typeface="Arial"/>
              </a:endParaRPr>
            </a:p>
          </p:txBody>
        </p:sp>
      </p:grpSp>
      <p:grpSp>
        <p:nvGrpSpPr>
          <p:cNvPr id="35" name="Group 38"/>
          <p:cNvGrpSpPr>
            <a:grpSpLocks/>
          </p:cNvGrpSpPr>
          <p:nvPr/>
        </p:nvGrpSpPr>
        <p:grpSpPr bwMode="auto">
          <a:xfrm>
            <a:off x="8055934" y="3456258"/>
            <a:ext cx="485775" cy="485775"/>
            <a:chOff x="4332" y="799"/>
            <a:chExt cx="408" cy="408"/>
          </a:xfrm>
        </p:grpSpPr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4332" y="799"/>
              <a:ext cx="408" cy="40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r" rtl="1" fontAlgn="base">
                <a:spcBef>
                  <a:spcPct val="0"/>
                </a:spcBef>
                <a:spcAft>
                  <a:spcPct val="0"/>
                </a:spcAft>
              </a:pPr>
              <a:endParaRPr lang="he-IL" sz="1350">
                <a:solidFill>
                  <a:srgbClr val="000000"/>
                </a:solidFill>
                <a:latin typeface="Times New Roman"/>
                <a:cs typeface="Arial"/>
              </a:endParaRPr>
            </a:p>
          </p:txBody>
        </p:sp>
        <p:sp>
          <p:nvSpPr>
            <p:cNvPr id="37" name="Oval 40"/>
            <p:cNvSpPr>
              <a:spLocks noChangeArrowheads="1"/>
            </p:cNvSpPr>
            <p:nvPr/>
          </p:nvSpPr>
          <p:spPr bwMode="auto">
            <a:xfrm>
              <a:off x="4513" y="981"/>
              <a:ext cx="45" cy="4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r" rtl="1" fontAlgn="base">
                <a:spcBef>
                  <a:spcPct val="0"/>
                </a:spcBef>
                <a:spcAft>
                  <a:spcPct val="0"/>
                </a:spcAft>
              </a:pPr>
              <a:endParaRPr lang="he-IL" sz="1350">
                <a:solidFill>
                  <a:srgbClr val="000000"/>
                </a:solidFill>
                <a:latin typeface="Times New Roman"/>
                <a:cs typeface="Arial"/>
              </a:endParaRPr>
            </a:p>
          </p:txBody>
        </p:sp>
      </p:grpSp>
      <p:grpSp>
        <p:nvGrpSpPr>
          <p:cNvPr id="38" name="Group 41"/>
          <p:cNvGrpSpPr>
            <a:grpSpLocks/>
          </p:cNvGrpSpPr>
          <p:nvPr/>
        </p:nvGrpSpPr>
        <p:grpSpPr bwMode="auto">
          <a:xfrm>
            <a:off x="7548581" y="5018819"/>
            <a:ext cx="485775" cy="485775"/>
            <a:chOff x="4357" y="784"/>
            <a:chExt cx="408" cy="408"/>
          </a:xfrm>
        </p:grpSpPr>
        <p:sp>
          <p:nvSpPr>
            <p:cNvPr id="39" name="Oval 42"/>
            <p:cNvSpPr>
              <a:spLocks noChangeArrowheads="1"/>
            </p:cNvSpPr>
            <p:nvPr/>
          </p:nvSpPr>
          <p:spPr bwMode="auto">
            <a:xfrm>
              <a:off x="4357" y="784"/>
              <a:ext cx="408" cy="40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r" rtl="1" fontAlgn="base">
                <a:spcBef>
                  <a:spcPct val="0"/>
                </a:spcBef>
                <a:spcAft>
                  <a:spcPct val="0"/>
                </a:spcAft>
              </a:pPr>
              <a:endParaRPr lang="he-IL" sz="1350">
                <a:solidFill>
                  <a:srgbClr val="000000"/>
                </a:solidFill>
                <a:latin typeface="Times New Roman"/>
                <a:cs typeface="Arial"/>
              </a:endParaRPr>
            </a:p>
          </p:txBody>
        </p:sp>
        <p:sp>
          <p:nvSpPr>
            <p:cNvPr id="40" name="Oval 43"/>
            <p:cNvSpPr>
              <a:spLocks noChangeArrowheads="1"/>
            </p:cNvSpPr>
            <p:nvPr/>
          </p:nvSpPr>
          <p:spPr bwMode="auto">
            <a:xfrm>
              <a:off x="4513" y="981"/>
              <a:ext cx="45" cy="4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r" rtl="1" fontAlgn="base">
                <a:spcBef>
                  <a:spcPct val="0"/>
                </a:spcBef>
                <a:spcAft>
                  <a:spcPct val="0"/>
                </a:spcAft>
              </a:pPr>
              <a:endParaRPr lang="he-IL" sz="1350">
                <a:solidFill>
                  <a:srgbClr val="000000"/>
                </a:solidFill>
                <a:latin typeface="Times New Roman"/>
                <a:cs typeface="Arial"/>
              </a:endParaRPr>
            </a:p>
          </p:txBody>
        </p:sp>
      </p:grpSp>
      <p:grpSp>
        <p:nvGrpSpPr>
          <p:cNvPr id="41" name="Group 44"/>
          <p:cNvGrpSpPr>
            <a:grpSpLocks/>
          </p:cNvGrpSpPr>
          <p:nvPr/>
        </p:nvGrpSpPr>
        <p:grpSpPr bwMode="auto">
          <a:xfrm>
            <a:off x="6006475" y="5399344"/>
            <a:ext cx="485775" cy="485775"/>
            <a:chOff x="4332" y="799"/>
            <a:chExt cx="408" cy="408"/>
          </a:xfrm>
        </p:grpSpPr>
        <p:sp>
          <p:nvSpPr>
            <p:cNvPr id="42" name="Oval 45"/>
            <p:cNvSpPr>
              <a:spLocks noChangeArrowheads="1"/>
            </p:cNvSpPr>
            <p:nvPr/>
          </p:nvSpPr>
          <p:spPr bwMode="auto">
            <a:xfrm>
              <a:off x="4332" y="799"/>
              <a:ext cx="408" cy="40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r" rtl="1" fontAlgn="base">
                <a:spcBef>
                  <a:spcPct val="0"/>
                </a:spcBef>
                <a:spcAft>
                  <a:spcPct val="0"/>
                </a:spcAft>
              </a:pPr>
              <a:endParaRPr lang="he-IL" sz="1350">
                <a:solidFill>
                  <a:srgbClr val="000000"/>
                </a:solidFill>
                <a:latin typeface="Times New Roman"/>
                <a:cs typeface="Arial"/>
              </a:endParaRPr>
            </a:p>
          </p:txBody>
        </p:sp>
        <p:sp>
          <p:nvSpPr>
            <p:cNvPr id="43" name="Oval 46"/>
            <p:cNvSpPr>
              <a:spLocks noChangeArrowheads="1"/>
            </p:cNvSpPr>
            <p:nvPr/>
          </p:nvSpPr>
          <p:spPr bwMode="auto">
            <a:xfrm>
              <a:off x="4513" y="981"/>
              <a:ext cx="45" cy="4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r" rtl="1" fontAlgn="base">
                <a:spcBef>
                  <a:spcPct val="0"/>
                </a:spcBef>
                <a:spcAft>
                  <a:spcPct val="0"/>
                </a:spcAft>
              </a:pPr>
              <a:endParaRPr lang="he-IL" sz="1350">
                <a:solidFill>
                  <a:srgbClr val="000000"/>
                </a:solidFill>
                <a:latin typeface="Times New Roman"/>
                <a:cs typeface="Arial"/>
              </a:endParaRPr>
            </a:p>
          </p:txBody>
        </p:sp>
      </p:grpSp>
      <p:grpSp>
        <p:nvGrpSpPr>
          <p:cNvPr id="44" name="Group 47"/>
          <p:cNvGrpSpPr>
            <a:grpSpLocks/>
          </p:cNvGrpSpPr>
          <p:nvPr/>
        </p:nvGrpSpPr>
        <p:grpSpPr bwMode="auto">
          <a:xfrm>
            <a:off x="4010775" y="5210865"/>
            <a:ext cx="485775" cy="485775"/>
            <a:chOff x="4332" y="799"/>
            <a:chExt cx="408" cy="408"/>
          </a:xfrm>
        </p:grpSpPr>
        <p:sp>
          <p:nvSpPr>
            <p:cNvPr id="45" name="Oval 48"/>
            <p:cNvSpPr>
              <a:spLocks noChangeArrowheads="1"/>
            </p:cNvSpPr>
            <p:nvPr/>
          </p:nvSpPr>
          <p:spPr bwMode="auto">
            <a:xfrm>
              <a:off x="4332" y="799"/>
              <a:ext cx="408" cy="40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r" rtl="1" fontAlgn="base">
                <a:spcBef>
                  <a:spcPct val="0"/>
                </a:spcBef>
                <a:spcAft>
                  <a:spcPct val="0"/>
                </a:spcAft>
              </a:pPr>
              <a:endParaRPr lang="he-IL" sz="1350">
                <a:solidFill>
                  <a:srgbClr val="000000"/>
                </a:solidFill>
                <a:latin typeface="Times New Roman"/>
                <a:cs typeface="Arial"/>
              </a:endParaRPr>
            </a:p>
          </p:txBody>
        </p:sp>
        <p:sp>
          <p:nvSpPr>
            <p:cNvPr id="46" name="Oval 49"/>
            <p:cNvSpPr>
              <a:spLocks noChangeArrowheads="1"/>
            </p:cNvSpPr>
            <p:nvPr/>
          </p:nvSpPr>
          <p:spPr bwMode="auto">
            <a:xfrm>
              <a:off x="4513" y="981"/>
              <a:ext cx="45" cy="4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r" rtl="1" fontAlgn="base">
                <a:spcBef>
                  <a:spcPct val="0"/>
                </a:spcBef>
                <a:spcAft>
                  <a:spcPct val="0"/>
                </a:spcAft>
              </a:pPr>
              <a:endParaRPr lang="he-IL" sz="1350">
                <a:solidFill>
                  <a:srgbClr val="000000"/>
                </a:solidFill>
                <a:latin typeface="Times New Roman"/>
                <a:cs typeface="Arial"/>
              </a:endParaRPr>
            </a:p>
          </p:txBody>
        </p:sp>
      </p:grpSp>
      <p:grpSp>
        <p:nvGrpSpPr>
          <p:cNvPr id="47" name="Group 50"/>
          <p:cNvGrpSpPr>
            <a:grpSpLocks/>
          </p:cNvGrpSpPr>
          <p:nvPr/>
        </p:nvGrpSpPr>
        <p:grpSpPr bwMode="auto">
          <a:xfrm>
            <a:off x="3492545" y="3483642"/>
            <a:ext cx="485775" cy="485775"/>
            <a:chOff x="4332" y="799"/>
            <a:chExt cx="408" cy="408"/>
          </a:xfrm>
        </p:grpSpPr>
        <p:sp>
          <p:nvSpPr>
            <p:cNvPr id="48" name="Oval 51"/>
            <p:cNvSpPr>
              <a:spLocks noChangeArrowheads="1"/>
            </p:cNvSpPr>
            <p:nvPr/>
          </p:nvSpPr>
          <p:spPr bwMode="auto">
            <a:xfrm>
              <a:off x="4332" y="799"/>
              <a:ext cx="408" cy="40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r" rtl="1" fontAlgn="base">
                <a:spcBef>
                  <a:spcPct val="0"/>
                </a:spcBef>
                <a:spcAft>
                  <a:spcPct val="0"/>
                </a:spcAft>
              </a:pPr>
              <a:endParaRPr lang="he-IL" sz="1350">
                <a:solidFill>
                  <a:srgbClr val="000000"/>
                </a:solidFill>
                <a:latin typeface="Times New Roman"/>
                <a:cs typeface="Arial"/>
              </a:endParaRPr>
            </a:p>
          </p:txBody>
        </p:sp>
        <p:sp>
          <p:nvSpPr>
            <p:cNvPr id="49" name="Oval 52"/>
            <p:cNvSpPr>
              <a:spLocks noChangeArrowheads="1"/>
            </p:cNvSpPr>
            <p:nvPr/>
          </p:nvSpPr>
          <p:spPr bwMode="auto">
            <a:xfrm>
              <a:off x="4513" y="981"/>
              <a:ext cx="45" cy="4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r" rtl="1" fontAlgn="base">
                <a:spcBef>
                  <a:spcPct val="0"/>
                </a:spcBef>
                <a:spcAft>
                  <a:spcPct val="0"/>
                </a:spcAft>
              </a:pPr>
              <a:endParaRPr lang="he-IL" sz="1350">
                <a:solidFill>
                  <a:srgbClr val="000000"/>
                </a:solidFill>
                <a:latin typeface="Times New Roman"/>
                <a:cs typeface="Arial"/>
              </a:endParaRPr>
            </a:p>
          </p:txBody>
        </p:sp>
      </p:grpSp>
      <p:grpSp>
        <p:nvGrpSpPr>
          <p:cNvPr id="50" name="Group 53"/>
          <p:cNvGrpSpPr>
            <a:grpSpLocks/>
          </p:cNvGrpSpPr>
          <p:nvPr/>
        </p:nvGrpSpPr>
        <p:grpSpPr bwMode="auto">
          <a:xfrm>
            <a:off x="4389271" y="1972937"/>
            <a:ext cx="485775" cy="485775"/>
            <a:chOff x="4332" y="799"/>
            <a:chExt cx="408" cy="408"/>
          </a:xfrm>
        </p:grpSpPr>
        <p:sp>
          <p:nvSpPr>
            <p:cNvPr id="51" name="Oval 54"/>
            <p:cNvSpPr>
              <a:spLocks noChangeArrowheads="1"/>
            </p:cNvSpPr>
            <p:nvPr/>
          </p:nvSpPr>
          <p:spPr bwMode="auto">
            <a:xfrm>
              <a:off x="4332" y="799"/>
              <a:ext cx="408" cy="40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r" rtl="1" fontAlgn="base">
                <a:spcBef>
                  <a:spcPct val="0"/>
                </a:spcBef>
                <a:spcAft>
                  <a:spcPct val="0"/>
                </a:spcAft>
              </a:pPr>
              <a:endParaRPr lang="he-IL" sz="1350">
                <a:solidFill>
                  <a:srgbClr val="000000"/>
                </a:solidFill>
                <a:latin typeface="Times New Roman"/>
                <a:cs typeface="Arial"/>
              </a:endParaRPr>
            </a:p>
          </p:txBody>
        </p:sp>
        <p:sp>
          <p:nvSpPr>
            <p:cNvPr id="52" name="Oval 55"/>
            <p:cNvSpPr>
              <a:spLocks noChangeArrowheads="1"/>
            </p:cNvSpPr>
            <p:nvPr/>
          </p:nvSpPr>
          <p:spPr bwMode="auto">
            <a:xfrm>
              <a:off x="4513" y="981"/>
              <a:ext cx="45" cy="4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r" rtl="1" fontAlgn="base">
                <a:spcBef>
                  <a:spcPct val="0"/>
                </a:spcBef>
                <a:spcAft>
                  <a:spcPct val="0"/>
                </a:spcAft>
              </a:pPr>
              <a:endParaRPr lang="he-IL" sz="1350">
                <a:solidFill>
                  <a:srgbClr val="000000"/>
                </a:solidFill>
                <a:latin typeface="Times New Roman"/>
                <a:cs typeface="Arial"/>
              </a:endParaRPr>
            </a:p>
          </p:txBody>
        </p:sp>
      </p:grpSp>
      <p:grpSp>
        <p:nvGrpSpPr>
          <p:cNvPr id="53" name="Group 56"/>
          <p:cNvGrpSpPr>
            <a:grpSpLocks/>
          </p:cNvGrpSpPr>
          <p:nvPr/>
        </p:nvGrpSpPr>
        <p:grpSpPr bwMode="auto">
          <a:xfrm>
            <a:off x="5326916" y="1661655"/>
            <a:ext cx="1819200" cy="540544"/>
            <a:chOff x="2126" y="436"/>
            <a:chExt cx="1529" cy="454"/>
          </a:xfrm>
        </p:grpSpPr>
        <p:sp>
          <p:nvSpPr>
            <p:cNvPr id="54" name="Text Box 57"/>
            <p:cNvSpPr txBox="1">
              <a:spLocks noChangeArrowheads="1"/>
            </p:cNvSpPr>
            <p:nvPr/>
          </p:nvSpPr>
          <p:spPr bwMode="auto">
            <a:xfrm>
              <a:off x="2126" y="436"/>
              <a:ext cx="1529" cy="271"/>
            </a:xfrm>
            <a:prstGeom prst="rect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9pPr>
            </a:lstStyle>
            <a:p>
              <a:pPr algn="ctr" rtl="1" fontAlgn="base">
                <a:spcBef>
                  <a:spcPct val="0"/>
                </a:spcBef>
                <a:spcAft>
                  <a:spcPct val="0"/>
                </a:spcAft>
              </a:pPr>
              <a:r>
                <a:rPr lang="he-IL" sz="1500" b="1" dirty="0">
                  <a:solidFill>
                    <a:srgbClr val="FFFFFF"/>
                  </a:solidFill>
                  <a:latin typeface="Arial" pitchFamily="34" charset="0"/>
                </a:rPr>
                <a:t>ש  ו  ת  פ  ו  ת</a:t>
              </a:r>
              <a:endParaRPr lang="en-US" sz="1500" b="1" dirty="0">
                <a:solidFill>
                  <a:srgbClr val="FFFFFF"/>
                </a:solidFill>
                <a:latin typeface="Arial" pitchFamily="34" charset="0"/>
              </a:endParaRPr>
            </a:p>
          </p:txBody>
        </p:sp>
        <p:sp>
          <p:nvSpPr>
            <p:cNvPr id="55" name="Line 58"/>
            <p:cNvSpPr>
              <a:spLocks noChangeShapeType="1"/>
            </p:cNvSpPr>
            <p:nvPr/>
          </p:nvSpPr>
          <p:spPr bwMode="auto">
            <a:xfrm rot="10800000" flipV="1">
              <a:off x="2880" y="663"/>
              <a:ext cx="0" cy="227"/>
            </a:xfrm>
            <a:prstGeom prst="line">
              <a:avLst/>
            </a:prstGeom>
            <a:noFill/>
            <a:ln w="38100">
              <a:solidFill>
                <a:srgbClr val="0099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rtl="1" fontAlgn="base">
                <a:spcBef>
                  <a:spcPct val="0"/>
                </a:spcBef>
                <a:spcAft>
                  <a:spcPct val="0"/>
                </a:spcAft>
              </a:pPr>
              <a:endParaRPr lang="he-IL" sz="1350">
                <a:solidFill>
                  <a:srgbClr val="000000"/>
                </a:solidFill>
                <a:latin typeface="Times New Roman"/>
                <a:cs typeface="Arial"/>
              </a:endParaRPr>
            </a:p>
          </p:txBody>
        </p:sp>
      </p:grpSp>
      <p:grpSp>
        <p:nvGrpSpPr>
          <p:cNvPr id="56" name="Group 59"/>
          <p:cNvGrpSpPr>
            <a:grpSpLocks/>
          </p:cNvGrpSpPr>
          <p:nvPr/>
        </p:nvGrpSpPr>
        <p:grpSpPr bwMode="auto">
          <a:xfrm>
            <a:off x="7962352" y="1668739"/>
            <a:ext cx="1349963" cy="831283"/>
            <a:chOff x="4326" y="456"/>
            <a:chExt cx="871" cy="651"/>
          </a:xfrm>
        </p:grpSpPr>
        <p:sp>
          <p:nvSpPr>
            <p:cNvPr id="57" name="Line 60"/>
            <p:cNvSpPr>
              <a:spLocks noChangeShapeType="1"/>
            </p:cNvSpPr>
            <p:nvPr/>
          </p:nvSpPr>
          <p:spPr bwMode="auto">
            <a:xfrm rot="416655" flipH="1">
              <a:off x="4326" y="517"/>
              <a:ext cx="290" cy="38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rtl="1" fontAlgn="base">
                <a:spcBef>
                  <a:spcPct val="0"/>
                </a:spcBef>
                <a:spcAft>
                  <a:spcPct val="0"/>
                </a:spcAft>
              </a:pPr>
              <a:endParaRPr lang="he-IL" sz="1350">
                <a:solidFill>
                  <a:srgbClr val="000000"/>
                </a:solidFill>
                <a:latin typeface="Times New Roman"/>
                <a:cs typeface="Arial"/>
              </a:endParaRPr>
            </a:p>
          </p:txBody>
        </p:sp>
        <p:sp>
          <p:nvSpPr>
            <p:cNvPr id="58" name="Text Box 61"/>
            <p:cNvSpPr txBox="1">
              <a:spLocks noChangeArrowheads="1"/>
            </p:cNvSpPr>
            <p:nvPr/>
          </p:nvSpPr>
          <p:spPr bwMode="auto">
            <a:xfrm>
              <a:off x="4543" y="456"/>
              <a:ext cx="654" cy="65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9pPr>
            </a:lstStyle>
            <a:p>
              <a:pPr algn="ctr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he-IL" sz="1350" b="1" dirty="0">
                  <a:solidFill>
                    <a:srgbClr val="000000"/>
                  </a:solidFill>
                  <a:latin typeface="Arial" pitchFamily="34" charset="0"/>
                </a:rPr>
                <a:t>פער</a:t>
              </a:r>
              <a:r>
                <a:rPr lang="he-IL" sz="1350" dirty="0">
                  <a:solidFill>
                    <a:srgbClr val="000000"/>
                  </a:solidFill>
                  <a:latin typeface="Arial" pitchFamily="34" charset="0"/>
                </a:rPr>
                <a:t> </a:t>
              </a:r>
            </a:p>
            <a:p>
              <a:pPr algn="ctr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he-IL" sz="1050" dirty="0">
                  <a:solidFill>
                    <a:srgbClr val="000000"/>
                  </a:solidFill>
                  <a:latin typeface="Arial" pitchFamily="34" charset="0"/>
                </a:rPr>
                <a:t>ויחס של </a:t>
              </a:r>
            </a:p>
            <a:p>
              <a:pPr algn="ctr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he-IL" sz="1350" b="1" dirty="0">
                  <a:solidFill>
                    <a:srgbClr val="000000"/>
                  </a:solidFill>
                  <a:latin typeface="Arial" pitchFamily="34" charset="0"/>
                </a:rPr>
                <a:t>הזדהות</a:t>
              </a:r>
              <a:endParaRPr lang="he-IL" sz="1050" b="1" dirty="0">
                <a:solidFill>
                  <a:srgbClr val="000000"/>
                </a:solidFill>
                <a:latin typeface="Arial" pitchFamily="34" charset="0"/>
              </a:endParaRPr>
            </a:p>
            <a:p>
              <a:pPr algn="ctr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he-IL" sz="1050" dirty="0">
                  <a:solidFill>
                    <a:srgbClr val="000000"/>
                  </a:solidFill>
                  <a:latin typeface="Arial" pitchFamily="34" charset="0"/>
                </a:rPr>
                <a:t>עם הזולת</a:t>
              </a:r>
              <a:endParaRPr lang="en-US" sz="1350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</p:grpSp>
      <p:grpSp>
        <p:nvGrpSpPr>
          <p:cNvPr id="59" name="Group 62"/>
          <p:cNvGrpSpPr>
            <a:grpSpLocks/>
          </p:cNvGrpSpPr>
          <p:nvPr/>
        </p:nvGrpSpPr>
        <p:grpSpPr bwMode="auto">
          <a:xfrm>
            <a:off x="8429501" y="3380121"/>
            <a:ext cx="1256738" cy="831056"/>
            <a:chOff x="4731" y="1887"/>
            <a:chExt cx="863" cy="698"/>
          </a:xfrm>
        </p:grpSpPr>
        <p:sp>
          <p:nvSpPr>
            <p:cNvPr id="60" name="Line 63"/>
            <p:cNvSpPr>
              <a:spLocks noChangeShapeType="1"/>
            </p:cNvSpPr>
            <p:nvPr/>
          </p:nvSpPr>
          <p:spPr bwMode="auto">
            <a:xfrm rot="3398726" flipH="1">
              <a:off x="4769" y="1974"/>
              <a:ext cx="312" cy="3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rtl="1" fontAlgn="base">
                <a:spcBef>
                  <a:spcPct val="0"/>
                </a:spcBef>
                <a:spcAft>
                  <a:spcPct val="0"/>
                </a:spcAft>
              </a:pPr>
              <a:endParaRPr lang="he-IL" sz="1350">
                <a:solidFill>
                  <a:srgbClr val="000000"/>
                </a:solidFill>
                <a:latin typeface="Times New Roman"/>
                <a:cs typeface="Arial"/>
              </a:endParaRPr>
            </a:p>
          </p:txBody>
        </p:sp>
        <p:sp>
          <p:nvSpPr>
            <p:cNvPr id="61" name="Text Box 64"/>
            <p:cNvSpPr txBox="1">
              <a:spLocks noChangeArrowheads="1"/>
            </p:cNvSpPr>
            <p:nvPr/>
          </p:nvSpPr>
          <p:spPr bwMode="auto">
            <a:xfrm>
              <a:off x="5000" y="1887"/>
              <a:ext cx="594" cy="69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9pPr>
            </a:lstStyle>
            <a:p>
              <a:pPr algn="ctr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he-IL" sz="1350" b="1" dirty="0">
                  <a:solidFill>
                    <a:srgbClr val="000000"/>
                  </a:solidFill>
                  <a:latin typeface="Arial" pitchFamily="34" charset="0"/>
                </a:rPr>
                <a:t>פער</a:t>
              </a:r>
              <a:r>
                <a:rPr lang="he-IL" sz="1350" dirty="0">
                  <a:solidFill>
                    <a:srgbClr val="000000"/>
                  </a:solidFill>
                  <a:latin typeface="Arial" pitchFamily="34" charset="0"/>
                </a:rPr>
                <a:t> </a:t>
              </a:r>
            </a:p>
            <a:p>
              <a:pPr algn="ctr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he-IL" sz="1050" dirty="0">
                  <a:solidFill>
                    <a:srgbClr val="000000"/>
                  </a:solidFill>
                  <a:latin typeface="Arial" pitchFamily="34" charset="0"/>
                </a:rPr>
                <a:t>ויחס של</a:t>
              </a:r>
            </a:p>
            <a:p>
              <a:pPr algn="ctr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he-IL" sz="1350" b="1" dirty="0">
                  <a:solidFill>
                    <a:srgbClr val="000000"/>
                  </a:solidFill>
                  <a:latin typeface="Arial" pitchFamily="34" charset="0"/>
                </a:rPr>
                <a:t>אחריות </a:t>
              </a:r>
            </a:p>
            <a:p>
              <a:pPr algn="ctr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he-IL" sz="1050" dirty="0">
                  <a:solidFill>
                    <a:srgbClr val="000000"/>
                  </a:solidFill>
                  <a:latin typeface="Arial" pitchFamily="34" charset="0"/>
                </a:rPr>
                <a:t>אל הזולת</a:t>
              </a:r>
              <a:endParaRPr lang="en-US" sz="1050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</p:grpSp>
      <p:grpSp>
        <p:nvGrpSpPr>
          <p:cNvPr id="62" name="Group 65"/>
          <p:cNvGrpSpPr>
            <a:grpSpLocks/>
          </p:cNvGrpSpPr>
          <p:nvPr/>
        </p:nvGrpSpPr>
        <p:grpSpPr bwMode="auto">
          <a:xfrm>
            <a:off x="7777748" y="5358089"/>
            <a:ext cx="1623275" cy="850185"/>
            <a:chOff x="4252" y="3479"/>
            <a:chExt cx="1345" cy="784"/>
          </a:xfrm>
        </p:grpSpPr>
        <p:sp>
          <p:nvSpPr>
            <p:cNvPr id="63" name="Line 66"/>
            <p:cNvSpPr>
              <a:spLocks noChangeShapeType="1"/>
            </p:cNvSpPr>
            <p:nvPr/>
          </p:nvSpPr>
          <p:spPr bwMode="auto">
            <a:xfrm rot="5909190" flipH="1">
              <a:off x="4268" y="3463"/>
              <a:ext cx="359" cy="39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rtl="1" fontAlgn="base">
                <a:spcBef>
                  <a:spcPct val="0"/>
                </a:spcBef>
                <a:spcAft>
                  <a:spcPct val="0"/>
                </a:spcAft>
              </a:pPr>
              <a:endParaRPr lang="he-IL" sz="1350" dirty="0">
                <a:solidFill>
                  <a:srgbClr val="000000"/>
                </a:solidFill>
                <a:latin typeface="Times New Roman"/>
                <a:cs typeface="Arial"/>
              </a:endParaRPr>
            </a:p>
          </p:txBody>
        </p:sp>
        <p:sp>
          <p:nvSpPr>
            <p:cNvPr id="64" name="Text Box 67"/>
            <p:cNvSpPr txBox="1">
              <a:spLocks noChangeArrowheads="1"/>
            </p:cNvSpPr>
            <p:nvPr/>
          </p:nvSpPr>
          <p:spPr bwMode="auto">
            <a:xfrm>
              <a:off x="4602" y="3497"/>
              <a:ext cx="995" cy="766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9pPr>
            </a:lstStyle>
            <a:p>
              <a:pPr algn="ctr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he-IL" sz="1350" b="1" dirty="0">
                  <a:latin typeface="Arial" pitchFamily="34" charset="0"/>
                </a:rPr>
                <a:t>פער</a:t>
              </a:r>
              <a:r>
                <a:rPr lang="he-IL" sz="1350" dirty="0">
                  <a:latin typeface="Arial" pitchFamily="34" charset="0"/>
                </a:rPr>
                <a:t> </a:t>
              </a:r>
            </a:p>
            <a:p>
              <a:pPr algn="ctr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he-IL" sz="1050" dirty="0">
                  <a:latin typeface="Arial" pitchFamily="34" charset="0"/>
                </a:rPr>
                <a:t>ויחס של </a:t>
              </a:r>
            </a:p>
            <a:p>
              <a:pPr algn="ctr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he-IL" sz="1350" b="1" dirty="0">
                  <a:latin typeface="Arial" pitchFamily="34" charset="0"/>
                </a:rPr>
                <a:t>כיבוד הגבולות </a:t>
              </a:r>
              <a:r>
                <a:rPr lang="he-IL" sz="1050" dirty="0">
                  <a:latin typeface="Arial" pitchFamily="34" charset="0"/>
                </a:rPr>
                <a:t>של הזולת</a:t>
              </a:r>
              <a:endParaRPr lang="he-IL" sz="1350" dirty="0">
                <a:latin typeface="Arial" pitchFamily="34" charset="0"/>
              </a:endParaRPr>
            </a:p>
          </p:txBody>
        </p:sp>
      </p:grpSp>
      <p:grpSp>
        <p:nvGrpSpPr>
          <p:cNvPr id="65" name="Group 68"/>
          <p:cNvGrpSpPr>
            <a:grpSpLocks/>
          </p:cNvGrpSpPr>
          <p:nvPr/>
        </p:nvGrpSpPr>
        <p:grpSpPr bwMode="auto">
          <a:xfrm>
            <a:off x="4985183" y="5754422"/>
            <a:ext cx="2551653" cy="504441"/>
            <a:chOff x="1837" y="3901"/>
            <a:chExt cx="2094" cy="429"/>
          </a:xfrm>
        </p:grpSpPr>
        <p:sp>
          <p:nvSpPr>
            <p:cNvPr id="66" name="Line 69"/>
            <p:cNvSpPr>
              <a:spLocks noChangeShapeType="1"/>
            </p:cNvSpPr>
            <p:nvPr/>
          </p:nvSpPr>
          <p:spPr bwMode="auto">
            <a:xfrm rot="8732148" flipH="1">
              <a:off x="2789" y="3901"/>
              <a:ext cx="182" cy="27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rtl="1" fontAlgn="base">
                <a:spcBef>
                  <a:spcPct val="0"/>
                </a:spcBef>
                <a:spcAft>
                  <a:spcPct val="0"/>
                </a:spcAft>
              </a:pPr>
              <a:endParaRPr lang="he-IL" sz="1350">
                <a:solidFill>
                  <a:srgbClr val="000000"/>
                </a:solidFill>
                <a:latin typeface="Times New Roman"/>
                <a:cs typeface="Arial"/>
              </a:endParaRPr>
            </a:p>
          </p:txBody>
        </p:sp>
        <p:sp>
          <p:nvSpPr>
            <p:cNvPr id="67" name="Text Box 70"/>
            <p:cNvSpPr txBox="1">
              <a:spLocks noChangeArrowheads="1"/>
            </p:cNvSpPr>
            <p:nvPr/>
          </p:nvSpPr>
          <p:spPr bwMode="auto">
            <a:xfrm>
              <a:off x="1837" y="4055"/>
              <a:ext cx="2094" cy="275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9pPr>
            </a:lstStyle>
            <a:p>
              <a:pPr algn="ctr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he-IL" sz="1350" b="1" dirty="0">
                  <a:solidFill>
                    <a:srgbClr val="000000"/>
                  </a:solidFill>
                  <a:latin typeface="Arial" pitchFamily="34" charset="0"/>
                </a:rPr>
                <a:t>פער</a:t>
              </a:r>
              <a:r>
                <a:rPr lang="he-IL" sz="1350" dirty="0">
                  <a:solidFill>
                    <a:srgbClr val="000000"/>
                  </a:solidFill>
                  <a:latin typeface="Arial" pitchFamily="34" charset="0"/>
                </a:rPr>
                <a:t> </a:t>
              </a:r>
              <a:r>
                <a:rPr lang="he-IL" sz="1050" dirty="0">
                  <a:solidFill>
                    <a:srgbClr val="000000"/>
                  </a:solidFill>
                  <a:latin typeface="Arial" pitchFamily="34" charset="0"/>
                </a:rPr>
                <a:t>ויחס של</a:t>
              </a:r>
              <a:r>
                <a:rPr lang="he-IL" sz="1350" dirty="0">
                  <a:solidFill>
                    <a:srgbClr val="000000"/>
                  </a:solidFill>
                  <a:latin typeface="Arial" pitchFamily="34" charset="0"/>
                </a:rPr>
                <a:t> </a:t>
              </a:r>
              <a:r>
                <a:rPr lang="he-IL" sz="1350" b="1" dirty="0">
                  <a:solidFill>
                    <a:srgbClr val="000000"/>
                  </a:solidFill>
                  <a:latin typeface="Arial" pitchFamily="34" charset="0"/>
                </a:rPr>
                <a:t>כדאיות הוגנת</a:t>
              </a:r>
              <a:r>
                <a:rPr lang="he-IL" sz="1050" dirty="0">
                  <a:solidFill>
                    <a:srgbClr val="000000"/>
                  </a:solidFill>
                  <a:latin typeface="Arial" pitchFamily="34" charset="0"/>
                </a:rPr>
                <a:t> כלפי הזולת</a:t>
              </a:r>
              <a:endParaRPr lang="he-IL" sz="1350" b="1" dirty="0">
                <a:solidFill>
                  <a:srgbClr val="000000"/>
                </a:solidFill>
                <a:latin typeface="Arial" pitchFamily="34" charset="0"/>
              </a:endParaRPr>
            </a:p>
            <a:p>
              <a:pPr algn="ctr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he-IL" sz="150" b="1" dirty="0">
                <a:latin typeface="Arial" pitchFamily="34" charset="0"/>
              </a:endParaRPr>
            </a:p>
          </p:txBody>
        </p:sp>
      </p:grpSp>
      <p:grpSp>
        <p:nvGrpSpPr>
          <p:cNvPr id="68" name="Group 71"/>
          <p:cNvGrpSpPr>
            <a:grpSpLocks/>
          </p:cNvGrpSpPr>
          <p:nvPr/>
        </p:nvGrpSpPr>
        <p:grpSpPr bwMode="auto">
          <a:xfrm>
            <a:off x="2779343" y="5383334"/>
            <a:ext cx="1365137" cy="831043"/>
            <a:chOff x="545" y="3474"/>
            <a:chExt cx="796" cy="668"/>
          </a:xfrm>
        </p:grpSpPr>
        <p:sp>
          <p:nvSpPr>
            <p:cNvPr id="69" name="Line 72"/>
            <p:cNvSpPr>
              <a:spLocks noChangeShapeType="1"/>
            </p:cNvSpPr>
            <p:nvPr/>
          </p:nvSpPr>
          <p:spPr bwMode="auto">
            <a:xfrm rot="12040508" flipH="1">
              <a:off x="1196" y="3533"/>
              <a:ext cx="145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rtl="1" fontAlgn="base">
                <a:spcBef>
                  <a:spcPct val="0"/>
                </a:spcBef>
                <a:spcAft>
                  <a:spcPct val="0"/>
                </a:spcAft>
              </a:pPr>
              <a:endParaRPr lang="he-IL" sz="1350">
                <a:solidFill>
                  <a:srgbClr val="000000"/>
                </a:solidFill>
                <a:latin typeface="Times New Roman"/>
                <a:cs typeface="Arial"/>
              </a:endParaRPr>
            </a:p>
          </p:txBody>
        </p:sp>
        <p:sp>
          <p:nvSpPr>
            <p:cNvPr id="70" name="Text Box 73"/>
            <p:cNvSpPr txBox="1">
              <a:spLocks noChangeArrowheads="1"/>
            </p:cNvSpPr>
            <p:nvPr/>
          </p:nvSpPr>
          <p:spPr bwMode="auto">
            <a:xfrm>
              <a:off x="545" y="3474"/>
              <a:ext cx="621" cy="668"/>
            </a:xfrm>
            <a:prstGeom prst="rect">
              <a:avLst/>
            </a:prstGeom>
            <a:solidFill>
              <a:srgbClr val="CC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9pPr>
            </a:lstStyle>
            <a:p>
              <a:pPr algn="ctr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he-IL" sz="1350" b="1" dirty="0">
                  <a:solidFill>
                    <a:schemeClr val="bg1"/>
                  </a:solidFill>
                  <a:latin typeface="Arial" pitchFamily="34" charset="0"/>
                </a:rPr>
                <a:t>פער</a:t>
              </a:r>
              <a:r>
                <a:rPr lang="he-IL" sz="1350" dirty="0">
                  <a:solidFill>
                    <a:schemeClr val="bg1"/>
                  </a:solidFill>
                  <a:latin typeface="Arial" pitchFamily="34" charset="0"/>
                </a:rPr>
                <a:t> </a:t>
              </a:r>
            </a:p>
            <a:p>
              <a:pPr algn="ctr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he-IL" sz="1050" dirty="0">
                  <a:solidFill>
                    <a:schemeClr val="bg1"/>
                  </a:solidFill>
                  <a:latin typeface="Arial" pitchFamily="34" charset="0"/>
                </a:rPr>
                <a:t>ויחס של </a:t>
              </a:r>
            </a:p>
            <a:p>
              <a:pPr algn="ctr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he-IL" sz="1350" b="1" dirty="0">
                  <a:solidFill>
                    <a:schemeClr val="bg1"/>
                  </a:solidFill>
                  <a:latin typeface="Arial" pitchFamily="34" charset="0"/>
                </a:rPr>
                <a:t>ביטול מנצל </a:t>
              </a:r>
              <a:r>
                <a:rPr lang="he-IL" sz="1050" dirty="0">
                  <a:solidFill>
                    <a:schemeClr val="bg1"/>
                  </a:solidFill>
                  <a:latin typeface="Arial" pitchFamily="34" charset="0"/>
                </a:rPr>
                <a:t>כלפי הזולת</a:t>
              </a:r>
              <a:endParaRPr lang="en-US" sz="1350" dirty="0">
                <a:solidFill>
                  <a:schemeClr val="bg1"/>
                </a:solidFill>
                <a:latin typeface="Arial" pitchFamily="34" charset="0"/>
              </a:endParaRPr>
            </a:p>
          </p:txBody>
        </p:sp>
      </p:grpSp>
      <p:grpSp>
        <p:nvGrpSpPr>
          <p:cNvPr id="71" name="Group 74"/>
          <p:cNvGrpSpPr>
            <a:grpSpLocks/>
          </p:cNvGrpSpPr>
          <p:nvPr/>
        </p:nvGrpSpPr>
        <p:grpSpPr bwMode="auto">
          <a:xfrm>
            <a:off x="2398145" y="3369073"/>
            <a:ext cx="1238100" cy="831056"/>
            <a:chOff x="-152" y="1888"/>
            <a:chExt cx="853" cy="698"/>
          </a:xfrm>
        </p:grpSpPr>
        <p:sp>
          <p:nvSpPr>
            <p:cNvPr id="72" name="Line 75"/>
            <p:cNvSpPr>
              <a:spLocks noChangeShapeType="1"/>
            </p:cNvSpPr>
            <p:nvPr/>
          </p:nvSpPr>
          <p:spPr bwMode="auto">
            <a:xfrm rot="14197668" flipH="1">
              <a:off x="466" y="2062"/>
              <a:ext cx="210" cy="26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rtl="1" fontAlgn="base">
                <a:spcBef>
                  <a:spcPct val="0"/>
                </a:spcBef>
                <a:spcAft>
                  <a:spcPct val="0"/>
                </a:spcAft>
              </a:pPr>
              <a:endParaRPr lang="he-IL" sz="1350">
                <a:solidFill>
                  <a:srgbClr val="000000"/>
                </a:solidFill>
                <a:latin typeface="Times New Roman"/>
                <a:cs typeface="Arial"/>
              </a:endParaRPr>
            </a:p>
          </p:txBody>
        </p:sp>
        <p:sp>
          <p:nvSpPr>
            <p:cNvPr id="73" name="Text Box 76"/>
            <p:cNvSpPr txBox="1">
              <a:spLocks noChangeArrowheads="1"/>
            </p:cNvSpPr>
            <p:nvPr/>
          </p:nvSpPr>
          <p:spPr bwMode="auto">
            <a:xfrm>
              <a:off x="-152" y="1888"/>
              <a:ext cx="614" cy="698"/>
            </a:xfrm>
            <a:prstGeom prst="rect">
              <a:avLst/>
            </a:prstGeom>
            <a:solidFill>
              <a:srgbClr val="99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9pPr>
            </a:lstStyle>
            <a:p>
              <a:pPr algn="ctr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he-IL" sz="1350" b="1" dirty="0">
                  <a:solidFill>
                    <a:schemeClr val="bg1"/>
                  </a:solidFill>
                  <a:latin typeface="Arial" pitchFamily="34" charset="0"/>
                </a:rPr>
                <a:t>פער</a:t>
              </a:r>
              <a:r>
                <a:rPr lang="he-IL" sz="1350" dirty="0">
                  <a:solidFill>
                    <a:schemeClr val="bg1"/>
                  </a:solidFill>
                  <a:latin typeface="Arial" pitchFamily="34" charset="0"/>
                </a:rPr>
                <a:t> </a:t>
              </a:r>
            </a:p>
            <a:p>
              <a:pPr algn="ctr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he-IL" sz="1050" dirty="0">
                  <a:solidFill>
                    <a:schemeClr val="bg1"/>
                  </a:solidFill>
                  <a:latin typeface="Arial" pitchFamily="34" charset="0"/>
                </a:rPr>
                <a:t>ויחס של</a:t>
              </a:r>
            </a:p>
            <a:p>
              <a:pPr algn="ctr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he-IL" sz="1350" b="1" dirty="0">
                  <a:solidFill>
                    <a:schemeClr val="bg1"/>
                  </a:solidFill>
                  <a:latin typeface="Arial" pitchFamily="34" charset="0"/>
                </a:rPr>
                <a:t>אונס</a:t>
              </a:r>
              <a:endParaRPr lang="he-IL" sz="1050" dirty="0">
                <a:solidFill>
                  <a:schemeClr val="bg1"/>
                </a:solidFill>
                <a:latin typeface="Arial" pitchFamily="34" charset="0"/>
              </a:endParaRPr>
            </a:p>
            <a:p>
              <a:pPr algn="ctr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he-IL" sz="1050" dirty="0">
                  <a:solidFill>
                    <a:schemeClr val="bg1"/>
                  </a:solidFill>
                  <a:latin typeface="Arial" pitchFamily="34" charset="0"/>
                </a:rPr>
                <a:t>כלפי הזולת</a:t>
              </a:r>
              <a:endParaRPr lang="en-US" sz="1350" dirty="0">
                <a:solidFill>
                  <a:schemeClr val="bg1"/>
                </a:solidFill>
                <a:latin typeface="Arial" pitchFamily="34" charset="0"/>
              </a:endParaRPr>
            </a:p>
          </p:txBody>
        </p:sp>
      </p:grpSp>
      <p:grpSp>
        <p:nvGrpSpPr>
          <p:cNvPr id="74" name="Group 77"/>
          <p:cNvGrpSpPr>
            <a:grpSpLocks/>
          </p:cNvGrpSpPr>
          <p:nvPr/>
        </p:nvGrpSpPr>
        <p:grpSpPr bwMode="auto">
          <a:xfrm>
            <a:off x="3259706" y="1684935"/>
            <a:ext cx="1375184" cy="992769"/>
            <a:chOff x="362" y="306"/>
            <a:chExt cx="1155" cy="1298"/>
          </a:xfrm>
        </p:grpSpPr>
        <p:sp>
          <p:nvSpPr>
            <p:cNvPr id="75" name="Line 78"/>
            <p:cNvSpPr>
              <a:spLocks noChangeShapeType="1"/>
            </p:cNvSpPr>
            <p:nvPr/>
          </p:nvSpPr>
          <p:spPr bwMode="auto">
            <a:xfrm rot="17243377" flipH="1">
              <a:off x="1247" y="642"/>
              <a:ext cx="243" cy="2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rtl="1" fontAlgn="base">
                <a:spcBef>
                  <a:spcPct val="0"/>
                </a:spcBef>
                <a:spcAft>
                  <a:spcPct val="0"/>
                </a:spcAft>
              </a:pPr>
              <a:endParaRPr lang="he-IL" sz="1350" dirty="0">
                <a:solidFill>
                  <a:srgbClr val="000000"/>
                </a:solidFill>
                <a:latin typeface="Times New Roman"/>
                <a:cs typeface="Arial"/>
              </a:endParaRPr>
            </a:p>
          </p:txBody>
        </p:sp>
        <p:sp>
          <p:nvSpPr>
            <p:cNvPr id="76" name="Text Box 79"/>
            <p:cNvSpPr txBox="1">
              <a:spLocks noChangeArrowheads="1"/>
            </p:cNvSpPr>
            <p:nvPr/>
          </p:nvSpPr>
          <p:spPr bwMode="auto">
            <a:xfrm>
              <a:off x="362" y="306"/>
              <a:ext cx="895" cy="129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9pPr>
            </a:lstStyle>
            <a:p>
              <a:pPr algn="ctr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he-IL" sz="1350" dirty="0">
                  <a:solidFill>
                    <a:schemeClr val="bg1"/>
                  </a:solidFill>
                  <a:latin typeface="Arial" pitchFamily="34" charset="0"/>
                </a:rPr>
                <a:t> </a:t>
              </a:r>
              <a:r>
                <a:rPr lang="he-IL" sz="1350" b="1" dirty="0">
                  <a:solidFill>
                    <a:schemeClr val="bg1"/>
                  </a:solidFill>
                  <a:latin typeface="Arial" pitchFamily="34" charset="0"/>
                </a:rPr>
                <a:t>פער</a:t>
              </a:r>
              <a:endParaRPr lang="he-IL" sz="1350" dirty="0">
                <a:solidFill>
                  <a:schemeClr val="bg1"/>
                </a:solidFill>
                <a:latin typeface="Arial" pitchFamily="34" charset="0"/>
              </a:endParaRPr>
            </a:p>
            <a:p>
              <a:pPr algn="ctr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he-IL" sz="1050" dirty="0">
                  <a:solidFill>
                    <a:schemeClr val="bg1"/>
                  </a:solidFill>
                  <a:latin typeface="Arial" pitchFamily="34" charset="0"/>
                </a:rPr>
                <a:t>ויחס של </a:t>
              </a:r>
            </a:p>
            <a:p>
              <a:pPr algn="ctr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he-IL" sz="1350" b="1" dirty="0">
                  <a:solidFill>
                    <a:schemeClr val="bg1"/>
                  </a:solidFill>
                  <a:latin typeface="Arial" pitchFamily="34" charset="0"/>
                </a:rPr>
                <a:t>קץ והכחדה</a:t>
              </a:r>
            </a:p>
            <a:p>
              <a:pPr algn="ctr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he-IL" sz="1050" dirty="0">
                  <a:solidFill>
                    <a:schemeClr val="bg1"/>
                  </a:solidFill>
                  <a:latin typeface="Arial" pitchFamily="34" charset="0"/>
                </a:rPr>
                <a:t>כלפי הזיקה לזולת</a:t>
              </a:r>
              <a:endParaRPr lang="en-US" sz="1050" dirty="0">
                <a:solidFill>
                  <a:schemeClr val="bg1"/>
                </a:solidFill>
                <a:latin typeface="Arial" pitchFamily="34" charset="0"/>
              </a:endParaRPr>
            </a:p>
          </p:txBody>
        </p:sp>
      </p:grpSp>
      <p:grpSp>
        <p:nvGrpSpPr>
          <p:cNvPr id="77" name="Group 82"/>
          <p:cNvGrpSpPr>
            <a:grpSpLocks/>
          </p:cNvGrpSpPr>
          <p:nvPr/>
        </p:nvGrpSpPr>
        <p:grpSpPr bwMode="auto">
          <a:xfrm>
            <a:off x="5979091" y="2041263"/>
            <a:ext cx="485775" cy="485775"/>
            <a:chOff x="4332" y="799"/>
            <a:chExt cx="408" cy="408"/>
          </a:xfrm>
        </p:grpSpPr>
        <p:sp>
          <p:nvSpPr>
            <p:cNvPr id="78" name="Oval 83"/>
            <p:cNvSpPr>
              <a:spLocks noChangeArrowheads="1"/>
            </p:cNvSpPr>
            <p:nvPr/>
          </p:nvSpPr>
          <p:spPr bwMode="auto">
            <a:xfrm>
              <a:off x="4332" y="799"/>
              <a:ext cx="408" cy="408"/>
            </a:xfrm>
            <a:prstGeom prst="ellipse">
              <a:avLst/>
            </a:prstGeom>
            <a:noFill/>
            <a:ln w="9525">
              <a:solidFill>
                <a:srgbClr val="33CC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r" rtl="1" fontAlgn="base">
                <a:spcBef>
                  <a:spcPct val="0"/>
                </a:spcBef>
                <a:spcAft>
                  <a:spcPct val="0"/>
                </a:spcAft>
              </a:pPr>
              <a:endParaRPr lang="he-IL" sz="1350">
                <a:solidFill>
                  <a:srgbClr val="000000"/>
                </a:solidFill>
                <a:latin typeface="Times New Roman"/>
                <a:cs typeface="Arial"/>
              </a:endParaRPr>
            </a:p>
          </p:txBody>
        </p:sp>
        <p:sp>
          <p:nvSpPr>
            <p:cNvPr id="79" name="Oval 84"/>
            <p:cNvSpPr>
              <a:spLocks noChangeArrowheads="1"/>
            </p:cNvSpPr>
            <p:nvPr/>
          </p:nvSpPr>
          <p:spPr bwMode="auto">
            <a:xfrm>
              <a:off x="4513" y="981"/>
              <a:ext cx="45" cy="4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rgbClr val="33CC33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r" rtl="1" fontAlgn="base">
                <a:spcBef>
                  <a:spcPct val="0"/>
                </a:spcBef>
                <a:spcAft>
                  <a:spcPct val="0"/>
                </a:spcAft>
              </a:pPr>
              <a:endParaRPr lang="he-IL" sz="1350">
                <a:solidFill>
                  <a:srgbClr val="000000"/>
                </a:solidFill>
                <a:latin typeface="Times New Roman"/>
                <a:cs typeface="Arial"/>
              </a:endParaRPr>
            </a:p>
          </p:txBody>
        </p:sp>
      </p:grpSp>
      <p:sp>
        <p:nvSpPr>
          <p:cNvPr id="80" name="Text Box 85"/>
          <p:cNvSpPr txBox="1">
            <a:spLocks noChangeArrowheads="1"/>
          </p:cNvSpPr>
          <p:nvPr/>
        </p:nvSpPr>
        <p:spPr bwMode="auto">
          <a:xfrm rot="-5400000">
            <a:off x="6032000" y="1192998"/>
            <a:ext cx="461665" cy="29694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algn="r" rtl="1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he-IL" dirty="0">
                <a:solidFill>
                  <a:srgbClr val="00CC99"/>
                </a:solidFill>
                <a:latin typeface="Arial" pitchFamily="34" charset="0"/>
              </a:rPr>
              <a:t>                </a:t>
            </a:r>
            <a:r>
              <a:rPr lang="he-IL" sz="1200" b="1" dirty="0">
                <a:solidFill>
                  <a:srgbClr val="008000"/>
                </a:solidFill>
                <a:latin typeface="Arial" pitchFamily="34" charset="0"/>
              </a:rPr>
              <a:t>הזמנה   ודיבור</a:t>
            </a:r>
            <a:endParaRPr lang="en-US" sz="1200" b="1" dirty="0">
              <a:solidFill>
                <a:srgbClr val="008000"/>
              </a:solidFill>
              <a:latin typeface="Arial" pitchFamily="34" charset="0"/>
            </a:endParaRPr>
          </a:p>
        </p:txBody>
      </p:sp>
      <p:grpSp>
        <p:nvGrpSpPr>
          <p:cNvPr id="81" name="Group 80"/>
          <p:cNvGrpSpPr/>
          <p:nvPr/>
        </p:nvGrpSpPr>
        <p:grpSpPr>
          <a:xfrm>
            <a:off x="5115237" y="4266472"/>
            <a:ext cx="3888432" cy="1339454"/>
            <a:chOff x="3061419" y="4192590"/>
            <a:chExt cx="5184576" cy="1785938"/>
          </a:xfrm>
        </p:grpSpPr>
        <p:sp>
          <p:nvSpPr>
            <p:cNvPr id="82" name="Text Box 21"/>
            <p:cNvSpPr txBox="1">
              <a:spLocks noChangeArrowheads="1"/>
            </p:cNvSpPr>
            <p:nvPr/>
          </p:nvSpPr>
          <p:spPr bwMode="auto">
            <a:xfrm rot="16200000">
              <a:off x="3940155" y="3801274"/>
              <a:ext cx="1231106" cy="29885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9pPr>
            </a:lstStyle>
            <a:p>
              <a:pPr algn="r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he-IL" sz="1200" b="1" dirty="0">
                  <a:solidFill>
                    <a:srgbClr val="000000"/>
                  </a:solidFill>
                </a:rPr>
                <a:t>         שינוי מאזן   הכדאיות</a:t>
              </a:r>
            </a:p>
            <a:p>
              <a:pPr algn="ctr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he-IL" sz="1200" b="1" dirty="0">
                  <a:solidFill>
                    <a:srgbClr val="000000"/>
                  </a:solidFill>
                </a:rPr>
                <a:t>כללים ותוצאות  הפסד מווסתות         [ נורמות   וחוקים ]</a:t>
              </a:r>
            </a:p>
            <a:p>
              <a:pPr algn="ctr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he-IL" sz="1200" b="1" dirty="0">
                  <a:solidFill>
                    <a:srgbClr val="000000"/>
                  </a:solidFill>
                </a:rPr>
                <a:t> </a:t>
              </a:r>
            </a:p>
          </p:txBody>
        </p:sp>
        <p:grpSp>
          <p:nvGrpSpPr>
            <p:cNvPr id="83" name="Group 93"/>
            <p:cNvGrpSpPr>
              <a:grpSpLocks/>
            </p:cNvGrpSpPr>
            <p:nvPr/>
          </p:nvGrpSpPr>
          <p:grpSpPr bwMode="auto">
            <a:xfrm>
              <a:off x="4558232" y="4192590"/>
              <a:ext cx="3687763" cy="1785938"/>
              <a:chOff x="2872" y="2641"/>
              <a:chExt cx="2323" cy="1125"/>
            </a:xfrm>
          </p:grpSpPr>
          <p:sp>
            <p:nvSpPr>
              <p:cNvPr id="84" name="Line 19"/>
              <p:cNvSpPr>
                <a:spLocks noChangeShapeType="1"/>
              </p:cNvSpPr>
              <p:nvPr/>
            </p:nvSpPr>
            <p:spPr bwMode="auto">
              <a:xfrm rot="10748765" flipV="1">
                <a:off x="2872" y="2641"/>
                <a:ext cx="14" cy="1125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he-IL" sz="1350" dirty="0">
                    <a:solidFill>
                      <a:srgbClr val="000000"/>
                    </a:solidFill>
                    <a:latin typeface="Times New Roman"/>
                    <a:cs typeface="Arial"/>
                  </a:rPr>
                  <a:t> </a:t>
                </a:r>
              </a:p>
            </p:txBody>
          </p:sp>
          <p:sp>
            <p:nvSpPr>
              <p:cNvPr id="85" name="Text Box 22"/>
              <p:cNvSpPr txBox="1">
                <a:spLocks noChangeArrowheads="1"/>
              </p:cNvSpPr>
              <p:nvPr/>
            </p:nvSpPr>
            <p:spPr bwMode="auto">
              <a:xfrm>
                <a:off x="5040" y="3020"/>
                <a:ext cx="155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  <a:cs typeface="Arial" pitchFamily="34" charset="0"/>
                  </a:defRPr>
                </a:lvl9pPr>
              </a:lstStyle>
              <a:p>
                <a:pPr algn="r" rtl="1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000000"/>
                  </a:solidFill>
                  <a:latin typeface="Arial" pitchFamily="34" charset="0"/>
                </a:endParaRPr>
              </a:p>
            </p:txBody>
          </p:sp>
        </p:grpSp>
      </p:grpSp>
      <p:grpSp>
        <p:nvGrpSpPr>
          <p:cNvPr id="86" name="Group 27"/>
          <p:cNvGrpSpPr>
            <a:grpSpLocks/>
          </p:cNvGrpSpPr>
          <p:nvPr/>
        </p:nvGrpSpPr>
        <p:grpSpPr bwMode="auto">
          <a:xfrm>
            <a:off x="3784122" y="3461836"/>
            <a:ext cx="1869265" cy="686380"/>
            <a:chOff x="1292" y="1919"/>
            <a:chExt cx="1122" cy="590"/>
          </a:xfrm>
        </p:grpSpPr>
        <p:sp>
          <p:nvSpPr>
            <p:cNvPr id="87" name="Line 28"/>
            <p:cNvSpPr>
              <a:spLocks noChangeShapeType="1"/>
            </p:cNvSpPr>
            <p:nvPr/>
          </p:nvSpPr>
          <p:spPr bwMode="auto">
            <a:xfrm rot="16248550" flipV="1">
              <a:off x="1842" y="1612"/>
              <a:ext cx="1" cy="110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rtl="1" fontAlgn="base">
                <a:spcBef>
                  <a:spcPct val="0"/>
                </a:spcBef>
                <a:spcAft>
                  <a:spcPct val="0"/>
                </a:spcAft>
              </a:pPr>
              <a:endParaRPr lang="he-IL" sz="1350">
                <a:solidFill>
                  <a:srgbClr val="000000"/>
                </a:solidFill>
                <a:latin typeface="Times New Roman"/>
                <a:cs typeface="Arial"/>
              </a:endParaRPr>
            </a:p>
          </p:txBody>
        </p:sp>
        <p:sp>
          <p:nvSpPr>
            <p:cNvPr id="88" name="Text Box 29"/>
            <p:cNvSpPr txBox="1">
              <a:spLocks noChangeArrowheads="1"/>
            </p:cNvSpPr>
            <p:nvPr/>
          </p:nvSpPr>
          <p:spPr bwMode="auto">
            <a:xfrm>
              <a:off x="1321" y="1919"/>
              <a:ext cx="1093" cy="4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9pPr>
            </a:lstStyle>
            <a:p>
              <a:pPr algn="r" rtl="1" eaLnBrk="1" fontAlgn="base" hangingPunct="1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he-IL" sz="1200" b="1" dirty="0">
                  <a:solidFill>
                    <a:srgbClr val="000000"/>
                  </a:solidFill>
                  <a:latin typeface="Arial" pitchFamily="34" charset="0"/>
                </a:rPr>
                <a:t>   מניעת תקיפת ההורה נוכחות שומרת ומרחק מגן</a:t>
              </a:r>
              <a:endParaRPr lang="en-US" sz="1200" b="1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89" name="Text Box 30"/>
            <p:cNvSpPr txBox="1">
              <a:spLocks noChangeArrowheads="1"/>
            </p:cNvSpPr>
            <p:nvPr/>
          </p:nvSpPr>
          <p:spPr bwMode="auto">
            <a:xfrm>
              <a:off x="1876" y="2251"/>
              <a:ext cx="111" cy="2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9pPr>
            </a:lstStyle>
            <a:p>
              <a:pPr algn="r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sz="1350">
                <a:solidFill>
                  <a:srgbClr val="000000"/>
                </a:solidFill>
                <a:latin typeface="Arial" pitchFamily="34" charset="0"/>
              </a:endParaRPr>
            </a:p>
          </p:txBody>
        </p:sp>
      </p:grpSp>
      <p:sp>
        <p:nvSpPr>
          <p:cNvPr id="90" name="Title 1">
            <a:extLst>
              <a:ext uri="{FF2B5EF4-FFF2-40B4-BE49-F238E27FC236}">
                <a16:creationId xmlns:a16="http://schemas.microsoft.com/office/drawing/2014/main" xmlns="" id="{4B89E2D5-A78F-46C8-9831-0319E36FB94B}"/>
              </a:ext>
            </a:extLst>
          </p:cNvPr>
          <p:cNvSpPr txBox="1">
            <a:spLocks/>
          </p:cNvSpPr>
          <p:nvPr/>
        </p:nvSpPr>
        <p:spPr>
          <a:xfrm>
            <a:off x="1482346" y="-333020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1" anchor="b">
            <a:normAutofit/>
          </a:bodyPr>
          <a:lstStyle>
            <a:lvl1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5400" dirty="0">
                <a:solidFill>
                  <a:schemeClr val="accent2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שיטת </a:t>
            </a:r>
            <a:r>
              <a:rPr lang="he-IL" sz="5400" dirty="0" smtClean="0">
                <a:solidFill>
                  <a:schemeClr val="accent2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אַיֶּכָּה - שושנת היחסים</a:t>
            </a:r>
            <a:endParaRPr lang="en-US" sz="2800" dirty="0">
              <a:solidFill>
                <a:schemeClr val="accent2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91" name="Picture 9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79" y="5898776"/>
            <a:ext cx="1916826" cy="848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6143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xmlns="" id="{4B89E2D5-A78F-46C8-9831-0319E36FB94B}"/>
              </a:ext>
            </a:extLst>
          </p:cNvPr>
          <p:cNvSpPr txBox="1">
            <a:spLocks/>
          </p:cNvSpPr>
          <p:nvPr/>
        </p:nvSpPr>
        <p:spPr>
          <a:xfrm>
            <a:off x="1393639" y="-266700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1" anchor="b">
            <a:normAutofit fontScale="92500"/>
          </a:bodyPr>
          <a:lstStyle>
            <a:lvl1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5400" dirty="0" smtClean="0">
                <a:solidFill>
                  <a:schemeClr val="accent2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שושנת היחסים - 4 עמדות יחס בסיסיות</a:t>
            </a:r>
            <a:endParaRPr lang="en-US" sz="2800" dirty="0">
              <a:solidFill>
                <a:schemeClr val="accent2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1905" y="1456257"/>
            <a:ext cx="7547787" cy="4752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79" y="5898776"/>
            <a:ext cx="1916826" cy="848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6823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5407</TotalTime>
  <Words>205</Words>
  <Application>Microsoft Office PowerPoint</Application>
  <PresentationFormat>Custom</PresentationFormat>
  <Paragraphs>48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ערכת נושא Office</vt:lpstr>
      <vt:lpstr>"לטנגו צריך שניים" מסר מגדל בבית הספר התיכון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מה יש לשפה המגדלת להציע לפסיכולוג החינוכי בהיבט המערכתי</dc:title>
  <dc:creator>אורנה שלו</dc:creator>
  <cp:lastModifiedBy>tali shiloh</cp:lastModifiedBy>
  <cp:revision>58</cp:revision>
  <dcterms:created xsi:type="dcterms:W3CDTF">2018-11-10T15:22:58Z</dcterms:created>
  <dcterms:modified xsi:type="dcterms:W3CDTF">2018-11-27T13:36:52Z</dcterms:modified>
</cp:coreProperties>
</file>