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89" r:id="rId4"/>
    <p:sldId id="264" r:id="rId5"/>
    <p:sldId id="267" r:id="rId6"/>
    <p:sldId id="295" r:id="rId7"/>
    <p:sldId id="261" r:id="rId8"/>
    <p:sldId id="260" r:id="rId9"/>
    <p:sldId id="299" r:id="rId10"/>
    <p:sldId id="300" r:id="rId11"/>
    <p:sldId id="290" r:id="rId12"/>
    <p:sldId id="291" r:id="rId13"/>
    <p:sldId id="266" r:id="rId14"/>
    <p:sldId id="263" r:id="rId15"/>
    <p:sldId id="268" r:id="rId16"/>
    <p:sldId id="269" r:id="rId17"/>
    <p:sldId id="262" r:id="rId18"/>
    <p:sldId id="265" r:id="rId19"/>
    <p:sldId id="294" r:id="rId20"/>
    <p:sldId id="293" r:id="rId21"/>
    <p:sldId id="296" r:id="rId22"/>
    <p:sldId id="297" r:id="rId23"/>
    <p:sldId id="298" r:id="rId2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106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BC5773-A853-4EAA-9D1D-743A1176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FB88AE6-FAAF-4D30-8247-E5BF952C5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1DADF70-190B-4E6B-9574-C337227E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6054F98-79D5-46D0-920C-FAE16767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EF18F2-B25E-48D6-B797-AEE22A23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543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4A8DE4-D6E6-4411-9D1D-53336237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1135708-5C0F-4A3A-8416-2913AFCF9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ACBB02E-7A41-48AC-B63B-73F1AD3E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8532282-FDA1-471A-A66E-79B74C0E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579215-BE27-4459-A142-BF755468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813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FA2B20D-0888-4BAC-B4C3-3B99BEF43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229573E-A5F9-4C5F-AF93-A73AC723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518BFD4-6DF5-45FB-B306-C59056CA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C53EE7B-DF4A-44B3-98F9-9A8CC131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4ABDA0A-2737-4EDC-AE58-EDDC35B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949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D78694-5D39-4BE3-AB72-31E86B30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F0FEB3B-B7A4-459E-B80F-6A9EDCAE9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72A77FC-2A74-4439-8A09-8DE17EB3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F2DE7DA-4BEE-4D66-A4F3-04D2818A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4042A39-21A1-4F20-BA87-8D50CED4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44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8DFC7F-DF57-44A4-81DC-36F03A9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1B63B09-6909-4D50-AC1E-886861BE0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7C9026-876E-4E69-8323-236B89A6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A4730F3-EAB4-4681-8729-1317C706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69BE61-CDD0-448A-AB8D-CABADBF0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377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0B80902-A202-413C-A692-76578C09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2287608-C73A-4898-9EE0-8254F7CB3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660553B-0D3E-41A6-B2D5-59962661F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3FE75CA-9E92-406C-A6EB-54A5A324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9B92A8C-7A85-43CF-B186-81723BC9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127EA23-1527-4413-A7E4-56D2A27B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31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8E47B7-2C21-4A0B-A36A-F707EC4D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CC6DDE7-CA42-4507-B84B-B11A7B61D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C45097F-9ABB-4631-879C-B85E13552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AD0E6E1-0FB8-4A54-ACCB-BDB562910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6F709DD-48A1-4E2F-A199-BD0D3BA28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6950FFD-D277-486B-8FF9-C29961A6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E8C3971-0C94-46BD-8919-1995A48D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62B7115B-755C-4F82-B9F7-D1ABCED6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662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72E19C-07BC-496F-BD99-3BE6528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8E856CB-8B5D-450D-B93F-DC959055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1768035-FADB-429B-98BD-2179AB01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5F513D9-0376-413B-A8E6-EF7AADDC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18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0FC72B3-38F3-4BFD-A2F2-A2E310D4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3370B1A-C59A-47A3-A8B2-4E5D57C9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046F355-68E4-400D-99E7-D5E6D085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131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E2E425-D0D6-4058-93FC-48ADAD36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FE5E267-239F-4F6E-A5F4-98D3E02A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03D4B2B-9252-4272-A624-EC413C6F0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167587E-8423-42AC-8E22-FF5C8E16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FB9D402-FB85-47C2-A827-A9E9621C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8433801-9B18-499C-A315-0AF9EBE5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560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0331C8-1766-4DFD-AE43-4D7DB312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109F07D3-ADF3-48A7-9648-6223ABF882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D9FEAB6-0B72-4017-8724-B70676F23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776ED63-556E-46A2-9EA0-95D142C4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467CEE9-1F63-438A-818F-7B980200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39A3C58-7169-4D08-95AE-DF73C953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212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DA27AC9-E1B2-41C6-AF9C-DA078D3E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7B524BE-9848-445B-B477-677AEBB8D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6C855E9-33C2-4CDA-A844-5630E4BDE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624B6-0AFD-41CE-82D1-FDFC2BCC7356}" type="datetimeFigureOut">
              <a:rPr lang="he-IL" smtClean="0"/>
              <a:t>ב'/שבט/תשע"ט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44597D-356D-407E-9CF9-34F79FB70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79C8ADC-A9A6-4E16-A778-5FF00730F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38787-96BE-4372-9FB5-E9F7F62A8E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545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-68abN_Ew" TargetMode="External"/><Relationship Id="rId2" Type="http://schemas.openxmlformats.org/officeDocument/2006/relationships/hyperlink" Target="https://www.youtube.com/watch?v=LJTRZI2HTh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A9322B-51E4-4F23-AEBE-706F1AE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1895"/>
            <a:ext cx="9144000" cy="1235242"/>
          </a:xfrm>
        </p:spPr>
        <p:txBody>
          <a:bodyPr>
            <a:normAutofit/>
          </a:bodyPr>
          <a:lstStyle/>
          <a:p>
            <a:r>
              <a:rPr lang="he-IL" dirty="0"/>
              <a:t>אייכה – הקשר המגדל 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A9DEDCA-5203-49DA-BDBB-64163C440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57138"/>
            <a:ext cx="9144000" cy="609600"/>
          </a:xfrm>
        </p:spPr>
        <p:txBody>
          <a:bodyPr/>
          <a:lstStyle/>
          <a:p>
            <a:r>
              <a:rPr lang="he-IL" dirty="0"/>
              <a:t>הנחיית פסיכולוגיים חינוכיים</a:t>
            </a:r>
          </a:p>
          <a:p>
            <a:endParaRPr lang="he-IL" dirty="0"/>
          </a:p>
        </p:txBody>
      </p:sp>
      <p:pic>
        <p:nvPicPr>
          <p:cNvPr id="4" name="מציין מיקום תוכן 4">
            <a:extLst>
              <a:ext uri="{FF2B5EF4-FFF2-40B4-BE49-F238E27FC236}">
                <a16:creationId xmlns:a16="http://schemas.microsoft.com/office/drawing/2014/main" id="{7E20D432-BC19-4AE9-87B5-EEE81237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811" y="2566738"/>
            <a:ext cx="4028378" cy="397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9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ארץ נהדרת - אלין לין נסיכת הדיסני הישראלית (1)">
            <a:hlinkClick r:id="" action="ppaction://media"/>
            <a:extLst>
              <a:ext uri="{FF2B5EF4-FFF2-40B4-BE49-F238E27FC236}">
                <a16:creationId xmlns:a16="http://schemas.microsoft.com/office/drawing/2014/main" id="{FB33AAE6-A7CE-484E-9154-DD3F8EE6B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53" y="203459"/>
            <a:ext cx="11830294" cy="66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7680" y="2545080"/>
            <a:ext cx="11155679" cy="29492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/>
              <a:t>מודל הורות ישן (מודל אב) משחר האנושות ועד מחצית המאה שעברה</a:t>
            </a:r>
          </a:p>
          <a:p>
            <a:pPr marL="0" indent="0">
              <a:buNone/>
            </a:pPr>
            <a:endParaRPr lang="he-IL" dirty="0"/>
          </a:p>
          <a:p>
            <a:r>
              <a:rPr lang="he-IL" dirty="0"/>
              <a:t>הילד כפוף לחלוטין לרצון הוריו</a:t>
            </a:r>
          </a:p>
          <a:p>
            <a:r>
              <a:rPr lang="he-IL" dirty="0"/>
              <a:t>לא נלקחים בחשבון רגשותיו ומשאלותיו </a:t>
            </a:r>
          </a:p>
          <a:p>
            <a:r>
              <a:rPr lang="he-IL" dirty="0"/>
              <a:t>הילד צריך להתאים את עצמו לרצון הוריו והסביבה</a:t>
            </a:r>
          </a:p>
          <a:p>
            <a:r>
              <a:rPr lang="he-IL" dirty="0"/>
              <a:t>מודל הורות מוחק וכופה</a:t>
            </a:r>
          </a:p>
          <a:p>
            <a:endParaRPr lang="he-IL" dirty="0"/>
          </a:p>
        </p:txBody>
      </p:sp>
      <p:pic>
        <p:nvPicPr>
          <p:cNvPr id="4" name="תמונה 3" descr="אני לא מוכנה 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761" y="3361943"/>
            <a:ext cx="2353196" cy="2515840"/>
          </a:xfrm>
          <a:prstGeom prst="rect">
            <a:avLst/>
          </a:prstGeom>
        </p:spPr>
      </p:pic>
      <p:sp>
        <p:nvSpPr>
          <p:cNvPr id="7" name="כותרת 1"/>
          <p:cNvSpPr txBox="1">
            <a:spLocks/>
          </p:cNvSpPr>
          <p:nvPr/>
        </p:nvSpPr>
        <p:spPr>
          <a:xfrm>
            <a:off x="1317567" y="2014726"/>
            <a:ext cx="1004316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1317567" y="1917189"/>
            <a:ext cx="1004316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9" name="כותרת 1"/>
          <p:cNvSpPr txBox="1">
            <a:spLocks/>
          </p:cNvSpPr>
          <p:nvPr/>
        </p:nvSpPr>
        <p:spPr>
          <a:xfrm>
            <a:off x="902624" y="1513627"/>
            <a:ext cx="10043160" cy="93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e-IL" sz="17600" dirty="0">
                <a:solidFill>
                  <a:srgbClr val="FF0000"/>
                </a:solidFill>
              </a:rPr>
              <a:t>מודל האב</a:t>
            </a:r>
            <a:br>
              <a:rPr lang="he-IL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0" name="כותרת 1"/>
          <p:cNvSpPr txBox="1">
            <a:spLocks/>
          </p:cNvSpPr>
          <p:nvPr/>
        </p:nvSpPr>
        <p:spPr>
          <a:xfrm>
            <a:off x="3675957" y="5426676"/>
            <a:ext cx="7245926" cy="102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e-IL" sz="14400" dirty="0">
                <a:solidFill>
                  <a:schemeClr val="accent1">
                    <a:lumMod val="75000"/>
                  </a:schemeClr>
                </a:solidFill>
              </a:rPr>
              <a:t>יש </a:t>
            </a:r>
            <a:r>
              <a:rPr lang="he-IL" sz="14400" b="1" dirty="0">
                <a:solidFill>
                  <a:schemeClr val="accent1">
                    <a:lumMod val="75000"/>
                  </a:schemeClr>
                </a:solidFill>
              </a:rPr>
              <a:t>כיוון</a:t>
            </a:r>
            <a:r>
              <a:rPr lang="he-IL" sz="14400" dirty="0">
                <a:solidFill>
                  <a:schemeClr val="accent1">
                    <a:lumMod val="75000"/>
                  </a:schemeClr>
                </a:solidFill>
              </a:rPr>
              <a:t> ברור </a:t>
            </a:r>
          </a:p>
          <a:p>
            <a:pPr algn="ctr"/>
            <a:r>
              <a:rPr lang="he-IL" sz="14400" b="1" dirty="0">
                <a:solidFill>
                  <a:schemeClr val="accent1">
                    <a:lumMod val="75000"/>
                  </a:schemeClr>
                </a:solidFill>
              </a:rPr>
              <a:t>אין רגישות לצרכים </a:t>
            </a:r>
            <a:r>
              <a:rPr lang="he-IL" sz="14400" dirty="0">
                <a:solidFill>
                  <a:schemeClr val="accent1">
                    <a:lumMod val="75000"/>
                  </a:schemeClr>
                </a:solidFill>
              </a:rPr>
              <a:t>הרגשיים של הילד</a:t>
            </a:r>
            <a:endParaRPr lang="he-IL" sz="1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מודל הורות אלטרנטיבי (מודל אם)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45127" y="1417320"/>
            <a:ext cx="10515600" cy="4762817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     המודל התפתח במהלך המאה ה20 עם לידתה של הפסיכואנליזה</a:t>
            </a:r>
          </a:p>
          <a:p>
            <a:endParaRPr lang="he-IL" dirty="0"/>
          </a:p>
          <a:p>
            <a:r>
              <a:rPr lang="he-IL" dirty="0"/>
              <a:t>מכווננות מלאה כלפי הילד</a:t>
            </a:r>
          </a:p>
          <a:p>
            <a:r>
              <a:rPr lang="he-IL" dirty="0"/>
              <a:t>הילד וזכויותיו במרכז</a:t>
            </a:r>
          </a:p>
          <a:p>
            <a:r>
              <a:rPr lang="he-IL" dirty="0"/>
              <a:t>הורות לא עסוקה בעקרון המציאות</a:t>
            </a:r>
          </a:p>
          <a:p>
            <a:pPr marL="0" indent="0">
              <a:buNone/>
            </a:pPr>
            <a:r>
              <a:rPr lang="he-IL" dirty="0"/>
              <a:t> (תביעה מהילד להתאים את עצמו לסביבה)</a:t>
            </a:r>
          </a:p>
          <a:p>
            <a:r>
              <a:rPr lang="he-IL" dirty="0"/>
              <a:t>הורה מחוק, חסר סמכות (חבר)</a:t>
            </a: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4206270" y="5044042"/>
            <a:ext cx="6446489" cy="1509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he-I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e-IL" sz="11100" dirty="0">
                <a:solidFill>
                  <a:schemeClr val="accent1">
                    <a:lumMod val="75000"/>
                  </a:schemeClr>
                </a:solidFill>
              </a:rPr>
              <a:t>אין </a:t>
            </a:r>
            <a:r>
              <a:rPr lang="he-IL" sz="11100" b="1" dirty="0">
                <a:solidFill>
                  <a:schemeClr val="accent1">
                    <a:lumMod val="75000"/>
                  </a:schemeClr>
                </a:solidFill>
              </a:rPr>
              <a:t>כיוון</a:t>
            </a:r>
            <a:r>
              <a:rPr lang="he-IL" sz="11100" dirty="0">
                <a:solidFill>
                  <a:schemeClr val="accent1">
                    <a:lumMod val="75000"/>
                  </a:schemeClr>
                </a:solidFill>
              </a:rPr>
              <a:t> ברור </a:t>
            </a:r>
          </a:p>
          <a:p>
            <a:pPr algn="ctr"/>
            <a:r>
              <a:rPr lang="he-IL" sz="11100" b="1" dirty="0">
                <a:solidFill>
                  <a:schemeClr val="accent1">
                    <a:lumMod val="75000"/>
                  </a:schemeClr>
                </a:solidFill>
              </a:rPr>
              <a:t>יש רגישות לצרכים </a:t>
            </a:r>
            <a:r>
              <a:rPr lang="he-IL" sz="11100" dirty="0">
                <a:solidFill>
                  <a:schemeClr val="accent1">
                    <a:lumMod val="75000"/>
                  </a:schemeClr>
                </a:solidFill>
              </a:rPr>
              <a:t>הרגשיים של הילד</a:t>
            </a:r>
            <a:endParaRPr lang="he-IL" sz="11100" dirty="0">
              <a:solidFill>
                <a:srgbClr val="FF0000"/>
              </a:solidFill>
            </a:endParaRPr>
          </a:p>
          <a:p>
            <a:pPr algn="ctr"/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8196" name="Picture 4" descr="תוצאת תמונה עבור הורים ומורי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297429"/>
            <a:ext cx="47625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A713BE-512A-4069-8C8B-E0C30809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23" y="474166"/>
            <a:ext cx="9495692" cy="590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707BAF-D3D7-46FD-87B5-EB0EC570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4800" b="1" dirty="0"/>
              <a:t>פסיכולוגיית המניע  </a:t>
            </a:r>
            <a:r>
              <a:rPr lang="he-IL" sz="3600" b="1" dirty="0"/>
              <a:t>מול</a:t>
            </a:r>
            <a:r>
              <a:rPr lang="he-IL" b="1" dirty="0"/>
              <a:t>    </a:t>
            </a:r>
            <a:r>
              <a:rPr lang="he-IL" sz="4800" b="1" dirty="0"/>
              <a:t>פסיכולוגיית ההיתר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B4AA25-5075-4A77-9610-C9F00D80D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1515"/>
            <a:ext cx="5181600" cy="4075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e-IL" sz="4400" dirty="0"/>
          </a:p>
          <a:p>
            <a:pPr marL="0" indent="0" algn="ctr">
              <a:buNone/>
            </a:pPr>
            <a:r>
              <a:rPr lang="he-IL" sz="4400" dirty="0"/>
              <a:t>מניעים + היתרים </a:t>
            </a:r>
          </a:p>
          <a:p>
            <a:pPr marL="0" indent="0" algn="ctr">
              <a:buNone/>
            </a:pPr>
            <a:r>
              <a:rPr lang="he-IL" sz="4400" dirty="0"/>
              <a:t>=</a:t>
            </a:r>
          </a:p>
          <a:p>
            <a:pPr marL="0" indent="0" algn="ctr">
              <a:buNone/>
            </a:pPr>
            <a:r>
              <a:rPr lang="he-IL" sz="4400" dirty="0"/>
              <a:t>התנהגות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DAAAD55-D5D7-45B8-984A-D9554F95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4737" y="1825625"/>
            <a:ext cx="5739063" cy="4351338"/>
          </a:xfrm>
        </p:spPr>
        <p:txBody>
          <a:bodyPr/>
          <a:lstStyle/>
          <a:p>
            <a:endParaRPr lang="he-IL" dirty="0"/>
          </a:p>
          <a:p>
            <a:endParaRPr lang="he-IL" dirty="0"/>
          </a:p>
          <a:p>
            <a:pPr marL="0" indent="0" algn="ctr">
              <a:buNone/>
            </a:pPr>
            <a:r>
              <a:rPr lang="he-IL" sz="4400" dirty="0"/>
              <a:t>מניעים </a:t>
            </a:r>
          </a:p>
          <a:p>
            <a:pPr marL="0" indent="0" algn="ctr">
              <a:buNone/>
            </a:pPr>
            <a:r>
              <a:rPr lang="he-IL" sz="4400" dirty="0"/>
              <a:t>=</a:t>
            </a:r>
          </a:p>
          <a:p>
            <a:pPr marL="0" indent="0" algn="ctr">
              <a:buNone/>
            </a:pPr>
            <a:r>
              <a:rPr lang="he-IL" sz="4400" dirty="0"/>
              <a:t>התנהגות</a:t>
            </a:r>
          </a:p>
        </p:txBody>
      </p:sp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6FA4C915-FD0B-41CC-A489-B86857767F03}"/>
              </a:ext>
            </a:extLst>
          </p:cNvPr>
          <p:cNvSpPr/>
          <p:nvPr/>
        </p:nvSpPr>
        <p:spPr>
          <a:xfrm>
            <a:off x="5807243" y="3609474"/>
            <a:ext cx="1058778" cy="6737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220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B239433-B455-4B6C-97F5-33DD2534D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44" y="918410"/>
            <a:ext cx="10089112" cy="50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2AB6176-45C2-4772-9C8C-A74709B2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971550"/>
            <a:ext cx="88201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19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5AF5E80-BF43-452A-BC4C-E49154F75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5" y="593558"/>
            <a:ext cx="11376829" cy="5442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4F4F5-5F39-40BE-A50E-E915671D9E08}"/>
              </a:ext>
            </a:extLst>
          </p:cNvPr>
          <p:cNvSpPr txBox="1"/>
          <p:nvPr/>
        </p:nvSpPr>
        <p:spPr>
          <a:xfrm>
            <a:off x="7042485" y="4620126"/>
            <a:ext cx="431532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סביבה מתירה -  </a:t>
            </a:r>
          </a:p>
          <a:p>
            <a:pPr algn="ctr"/>
            <a:r>
              <a:rPr lang="he-IL" sz="3600" dirty="0"/>
              <a:t>הנילוס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54EFC-EDCC-415C-8BA4-5E1509E62B1A}"/>
              </a:ext>
            </a:extLst>
          </p:cNvPr>
          <p:cNvSpPr txBox="1"/>
          <p:nvPr/>
        </p:nvSpPr>
        <p:spPr>
          <a:xfrm>
            <a:off x="834189" y="4620126"/>
            <a:ext cx="51174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               </a:t>
            </a:r>
            <a:r>
              <a:rPr lang="he-IL" sz="3600" dirty="0"/>
              <a:t>סביבה מכוונת – </a:t>
            </a:r>
          </a:p>
          <a:p>
            <a:pPr algn="ctr"/>
            <a:r>
              <a:rPr lang="he-IL" sz="3600" dirty="0"/>
              <a:t>    נהר </a:t>
            </a:r>
            <a:r>
              <a:rPr lang="he-IL" sz="3600" dirty="0" err="1"/>
              <a:t>הקולרדו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427595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37CAFDD-B53B-45EA-8F6A-4252010F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54" y="962525"/>
            <a:ext cx="10110113" cy="49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3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B13C5C-3E22-4A2A-8C6E-7825C18FC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1237"/>
          </a:xfrm>
        </p:spPr>
        <p:txBody>
          <a:bodyPr/>
          <a:lstStyle/>
          <a:p>
            <a:r>
              <a:rPr lang="he-IL" dirty="0"/>
              <a:t>סביבה מתירה – תלבושת אחידה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F3BE4D5-8BB0-439A-8C17-5F911F083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133600"/>
            <a:ext cx="4572000" cy="425115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dirty="0"/>
              <a:t>המורה לא בא בהתאם לקוד הלבוש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dirty="0"/>
              <a:t>הילד עצמו או ילד אחר בכיתה בא ללא תלבושת ואין התייחסות לעניין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dirty="0"/>
              <a:t>השאלה: "למה לא באת עם תלבושת?"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dirty="0"/>
              <a:t>"אתה יכול </a:t>
            </a:r>
            <a:r>
              <a:rPr lang="he-IL" dirty="0" err="1"/>
              <a:t>להשאר</a:t>
            </a:r>
            <a:r>
              <a:rPr lang="he-IL" dirty="0"/>
              <a:t> ככה בתנאי שמחר תבוא עם תלבושת"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dirty="0"/>
              <a:t>ממשיכים </a:t>
            </a:r>
            <a:r>
              <a:rPr lang="he-IL" dirty="0" err="1"/>
              <a:t>בשיגרת</a:t>
            </a:r>
            <a:r>
              <a:rPr lang="he-IL" dirty="0"/>
              <a:t> היחסים על אף אי התלבושת "איך עבר המבחן?"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2050" name="Picture 2" descr="×ª××¦××ª ×ª××× × ×¢×××¨ ×ª××××©×ª ×××××">
            <a:extLst>
              <a:ext uri="{FF2B5EF4-FFF2-40B4-BE49-F238E27FC236}">
                <a16:creationId xmlns:a16="http://schemas.microsoft.com/office/drawing/2014/main" id="{9B18AAF7-4A4D-4E7A-9C80-EA1EB84B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637" y="2517908"/>
            <a:ext cx="4327048" cy="348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28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EFE2F2-F540-4D2A-9179-553C1308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46" y="365125"/>
            <a:ext cx="9621253" cy="1325563"/>
          </a:xfrm>
        </p:spPr>
        <p:txBody>
          <a:bodyPr/>
          <a:lstStyle/>
          <a:p>
            <a:pPr algn="ctr"/>
            <a:r>
              <a:rPr lang="he-IL" dirty="0"/>
              <a:t>מושגים מרכזיים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EA0A8E-74CF-4755-AA26-AA0652B6A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67400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הורות דגם אב / הורות דגם אם</a:t>
            </a:r>
          </a:p>
          <a:p>
            <a:r>
              <a:rPr lang="he-IL" dirty="0"/>
              <a:t>שפה מגדלת </a:t>
            </a:r>
          </a:p>
          <a:p>
            <a:r>
              <a:rPr lang="he-IL" dirty="0"/>
              <a:t>פער</a:t>
            </a:r>
          </a:p>
          <a:p>
            <a:r>
              <a:rPr lang="he-IL" dirty="0"/>
              <a:t>פסיכולוגיית המניע / פסיכולוגיית ההיתר</a:t>
            </a:r>
          </a:p>
          <a:p>
            <a:r>
              <a:rPr lang="he-IL" dirty="0"/>
              <a:t>בהירות</a:t>
            </a:r>
          </a:p>
          <a:p>
            <a:r>
              <a:rPr lang="he-IL" dirty="0"/>
              <a:t>ערכים (בינאישיים, תוך-אישיים) ומיומנויות</a:t>
            </a:r>
          </a:p>
          <a:p>
            <a:r>
              <a:rPr lang="he-IL" dirty="0"/>
              <a:t>אחריות ובעלות על הבעיה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70649B7-F048-484F-8BAB-DFEED0A9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178" y="1825625"/>
            <a:ext cx="5133475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אייכה?</a:t>
            </a:r>
          </a:p>
          <a:p>
            <a:r>
              <a:rPr lang="he-IL" dirty="0"/>
              <a:t>אובדן דרך/ בלבול</a:t>
            </a:r>
          </a:p>
          <a:p>
            <a:r>
              <a:rPr lang="he-IL" dirty="0"/>
              <a:t>גישה התפתחותית</a:t>
            </a:r>
          </a:p>
          <a:p>
            <a:r>
              <a:rPr lang="he-IL" dirty="0"/>
              <a:t>גישה אקולוגית-סביבתית</a:t>
            </a:r>
          </a:p>
          <a:p>
            <a:r>
              <a:rPr lang="he-IL" dirty="0"/>
              <a:t>קשר מגדל</a:t>
            </a:r>
          </a:p>
          <a:p>
            <a:r>
              <a:rPr lang="he-IL" dirty="0"/>
              <a:t>סביבה מתירה / סביבה מכוונת</a:t>
            </a:r>
          </a:p>
          <a:p>
            <a:r>
              <a:rPr lang="he-IL" dirty="0"/>
              <a:t>דאגה / תחושת אי נחת</a:t>
            </a:r>
          </a:p>
          <a:p>
            <a:r>
              <a:rPr lang="he-IL" dirty="0"/>
              <a:t>מגדלור</a:t>
            </a:r>
          </a:p>
          <a:p>
            <a:r>
              <a:rPr lang="he-IL" dirty="0"/>
              <a:t>הארה עצמית, ביטוי עצמי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21973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321C30-645F-4C2C-BD9A-FDD045A65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1053"/>
            <a:ext cx="9144000" cy="1507958"/>
          </a:xfrm>
        </p:spPr>
        <p:txBody>
          <a:bodyPr>
            <a:normAutofit fontScale="90000"/>
          </a:bodyPr>
          <a:lstStyle/>
          <a:p>
            <a:r>
              <a:rPr lang="he-IL" dirty="0"/>
              <a:t>התערבות "</a:t>
            </a:r>
            <a:r>
              <a:rPr lang="he-IL" dirty="0" err="1"/>
              <a:t>אייכית</a:t>
            </a:r>
            <a:r>
              <a:rPr lang="he-IL" dirty="0"/>
              <a:t>"</a:t>
            </a:r>
            <a:br>
              <a:rPr lang="he-IL" dirty="0"/>
            </a:br>
            <a:r>
              <a:rPr lang="he-IL" sz="2700" dirty="0"/>
              <a:t>מניעתית חיסונית </a:t>
            </a:r>
            <a:br>
              <a:rPr lang="he-IL" sz="2700" dirty="0"/>
            </a:br>
            <a:r>
              <a:rPr lang="he-IL" sz="2700" dirty="0"/>
              <a:t>או מחלצת מתקיעות להתפתחות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317FBD3-ED3B-43D0-988B-1DEFE2801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5895"/>
            <a:ext cx="9144000" cy="4211052"/>
          </a:xfrm>
        </p:spPr>
        <p:txBody>
          <a:bodyPr>
            <a:normAutofit fontScale="32500" lnSpcReduction="20000"/>
          </a:bodyPr>
          <a:lstStyle/>
          <a:p>
            <a:r>
              <a:rPr lang="he-IL" sz="6400" dirty="0">
                <a:solidFill>
                  <a:srgbClr val="7030A0"/>
                </a:solidFill>
              </a:rPr>
              <a:t>תחושת אי נחת / דאגה</a:t>
            </a:r>
          </a:p>
          <a:p>
            <a:endParaRPr lang="he-IL" sz="6400" dirty="0"/>
          </a:p>
          <a:p>
            <a:r>
              <a:rPr lang="he-IL" sz="6400" dirty="0">
                <a:solidFill>
                  <a:srgbClr val="7030A0"/>
                </a:solidFill>
              </a:rPr>
              <a:t>בירור ערכי</a:t>
            </a:r>
          </a:p>
          <a:p>
            <a:endParaRPr lang="he-IL" sz="6400" dirty="0"/>
          </a:p>
          <a:p>
            <a:r>
              <a:rPr lang="he-IL" sz="6400" dirty="0">
                <a:solidFill>
                  <a:srgbClr val="7030A0"/>
                </a:solidFill>
              </a:rPr>
              <a:t>הארת עצמי – שינוי היחס אל הבעיה של הילד </a:t>
            </a:r>
          </a:p>
          <a:p>
            <a:r>
              <a:rPr lang="he-IL" sz="6400" dirty="0">
                <a:solidFill>
                  <a:srgbClr val="7030A0"/>
                </a:solidFill>
              </a:rPr>
              <a:t>ואל האופן בו הילד מתמודד </a:t>
            </a:r>
            <a:r>
              <a:rPr lang="he-IL" sz="6400" dirty="0" err="1">
                <a:solidFill>
                  <a:srgbClr val="7030A0"/>
                </a:solidFill>
              </a:rPr>
              <a:t>איתה</a:t>
            </a:r>
            <a:endParaRPr lang="he-IL" sz="6400" dirty="0">
              <a:solidFill>
                <a:srgbClr val="7030A0"/>
              </a:solidFill>
            </a:endParaRPr>
          </a:p>
          <a:p>
            <a:endParaRPr lang="he-IL" sz="6400" dirty="0"/>
          </a:p>
          <a:p>
            <a:r>
              <a:rPr lang="he-IL" sz="6400" dirty="0">
                <a:solidFill>
                  <a:srgbClr val="C00000"/>
                </a:solidFill>
              </a:rPr>
              <a:t>שינוי ביחס של הילד אל בעייתו (לקיחת אחריות ובעלות על הבעיה)</a:t>
            </a:r>
          </a:p>
          <a:p>
            <a:endParaRPr lang="he-IL" sz="6400" dirty="0"/>
          </a:p>
          <a:p>
            <a:r>
              <a:rPr lang="he-IL" sz="6400" dirty="0">
                <a:solidFill>
                  <a:srgbClr val="C00000"/>
                </a:solidFill>
              </a:rPr>
              <a:t>תנועה לכיוון התפתחות והיחלצות מהבעיה</a:t>
            </a:r>
          </a:p>
          <a:p>
            <a:endParaRPr lang="he-IL" sz="6400" dirty="0"/>
          </a:p>
          <a:p>
            <a:r>
              <a:rPr lang="he-IL" dirty="0"/>
              <a:t> </a:t>
            </a:r>
          </a:p>
        </p:txBody>
      </p:sp>
      <p:sp>
        <p:nvSpPr>
          <p:cNvPr id="8" name="חץ: למטה 7">
            <a:extLst>
              <a:ext uri="{FF2B5EF4-FFF2-40B4-BE49-F238E27FC236}">
                <a16:creationId xmlns:a16="http://schemas.microsoft.com/office/drawing/2014/main" id="{904E8FA4-9D7B-4EDE-AEFF-246BA9739D59}"/>
              </a:ext>
            </a:extLst>
          </p:cNvPr>
          <p:cNvSpPr/>
          <p:nvPr/>
        </p:nvSpPr>
        <p:spPr>
          <a:xfrm>
            <a:off x="5855366" y="3256547"/>
            <a:ext cx="401053" cy="33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חץ: למטה 8">
            <a:extLst>
              <a:ext uri="{FF2B5EF4-FFF2-40B4-BE49-F238E27FC236}">
                <a16:creationId xmlns:a16="http://schemas.microsoft.com/office/drawing/2014/main" id="{545030BF-47CE-48A7-B85D-2DAFF772C0E2}"/>
              </a:ext>
            </a:extLst>
          </p:cNvPr>
          <p:cNvSpPr/>
          <p:nvPr/>
        </p:nvSpPr>
        <p:spPr>
          <a:xfrm>
            <a:off x="5855366" y="2594811"/>
            <a:ext cx="401053" cy="33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46A10FDE-07A2-4AD3-9786-ABC8388D082A}"/>
              </a:ext>
            </a:extLst>
          </p:cNvPr>
          <p:cNvSpPr/>
          <p:nvPr/>
        </p:nvSpPr>
        <p:spPr>
          <a:xfrm>
            <a:off x="5855365" y="4279231"/>
            <a:ext cx="401053" cy="33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: למטה 10">
            <a:extLst>
              <a:ext uri="{FF2B5EF4-FFF2-40B4-BE49-F238E27FC236}">
                <a16:creationId xmlns:a16="http://schemas.microsoft.com/office/drawing/2014/main" id="{283B8075-7053-413B-9363-D9D0048AAF79}"/>
              </a:ext>
            </a:extLst>
          </p:cNvPr>
          <p:cNvSpPr/>
          <p:nvPr/>
        </p:nvSpPr>
        <p:spPr>
          <a:xfrm>
            <a:off x="5855365" y="5075321"/>
            <a:ext cx="401053" cy="33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8756F-3FB6-46E2-ABAD-000CAC81EE93}"/>
              </a:ext>
            </a:extLst>
          </p:cNvPr>
          <p:cNvSpPr txBox="1"/>
          <p:nvPr/>
        </p:nvSpPr>
        <p:spPr>
          <a:xfrm>
            <a:off x="9785684" y="3769895"/>
            <a:ext cx="1283370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00B050"/>
                </a:solidFill>
              </a:rPr>
              <a:t>קשר </a:t>
            </a:r>
          </a:p>
          <a:p>
            <a:endParaRPr lang="he-IL" dirty="0"/>
          </a:p>
        </p:txBody>
      </p:sp>
      <p:sp>
        <p:nvSpPr>
          <p:cNvPr id="13" name="חץ: מעוקל שמאלה 12">
            <a:extLst>
              <a:ext uri="{FF2B5EF4-FFF2-40B4-BE49-F238E27FC236}">
                <a16:creationId xmlns:a16="http://schemas.microsoft.com/office/drawing/2014/main" id="{9A780A06-7FA3-43BD-A853-05BE7246D5A9}"/>
              </a:ext>
            </a:extLst>
          </p:cNvPr>
          <p:cNvSpPr/>
          <p:nvPr/>
        </p:nvSpPr>
        <p:spPr>
          <a:xfrm>
            <a:off x="10635914" y="3529262"/>
            <a:ext cx="802106" cy="14110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DC88D9A-7D0A-4737-BB8C-0E1A3790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133475"/>
            <a:ext cx="68961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8A7DF6E-B65B-44D0-BD35-C62AAFE6D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3" y="984739"/>
            <a:ext cx="9931874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8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12E5122-1CAB-421A-BB76-3D0925EF5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038225"/>
            <a:ext cx="8572500" cy="478155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1ED8853-8685-4C30-92BC-CCDD05FCF3F0}"/>
              </a:ext>
            </a:extLst>
          </p:cNvPr>
          <p:cNvSpPr/>
          <p:nvPr/>
        </p:nvSpPr>
        <p:spPr>
          <a:xfrm>
            <a:off x="4185138" y="4958862"/>
            <a:ext cx="3534508" cy="860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1DF69-13B9-473A-B878-90B36C93C21D}"/>
              </a:ext>
            </a:extLst>
          </p:cNvPr>
          <p:cNvSpPr txBox="1"/>
          <p:nvPr/>
        </p:nvSpPr>
        <p:spPr>
          <a:xfrm>
            <a:off x="4185138" y="4712677"/>
            <a:ext cx="3886200" cy="110709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4200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באילו מצבים נתמקד?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071360" y="1901188"/>
            <a:ext cx="4289367" cy="17411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e-IL" dirty="0"/>
          </a:p>
        </p:txBody>
      </p:sp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3962400" y="2026921"/>
            <a:ext cx="3344486" cy="323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e-IL" dirty="0"/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1737360" y="2026921"/>
            <a:ext cx="3344486" cy="140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he-IL" dirty="0"/>
          </a:p>
        </p:txBody>
      </p:sp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1188720" y="4556601"/>
            <a:ext cx="4099560" cy="140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7006243" y="1538684"/>
            <a:ext cx="4179917" cy="2317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/>
              <a:t>מורים (הורים) לא טובים </a:t>
            </a:r>
          </a:p>
          <a:p>
            <a:pPr algn="ctr"/>
            <a:r>
              <a:rPr lang="he-IL" sz="2400" dirty="0"/>
              <a:t>+</a:t>
            </a:r>
          </a:p>
          <a:p>
            <a:pPr algn="ctr"/>
            <a:r>
              <a:rPr lang="he-IL" sz="2400" dirty="0"/>
              <a:t>ילדים שאינם משתפים פעולה</a:t>
            </a:r>
          </a:p>
        </p:txBody>
      </p:sp>
      <p:sp>
        <p:nvSpPr>
          <p:cNvPr id="9" name="מלבן 8"/>
          <p:cNvSpPr/>
          <p:nvPr/>
        </p:nvSpPr>
        <p:spPr>
          <a:xfrm>
            <a:off x="1345276" y="1538684"/>
            <a:ext cx="4289367" cy="2347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/>
              <a:t>מורים (הורים) לא טובים </a:t>
            </a:r>
          </a:p>
          <a:p>
            <a:pPr algn="ctr"/>
            <a:r>
              <a:rPr lang="he-IL" sz="2400" dirty="0"/>
              <a:t>+</a:t>
            </a:r>
          </a:p>
          <a:p>
            <a:pPr algn="ctr"/>
            <a:r>
              <a:rPr lang="he-IL" sz="2400" dirty="0"/>
              <a:t>ילדים משתפי פעולה</a:t>
            </a:r>
          </a:p>
        </p:txBody>
      </p:sp>
      <p:sp>
        <p:nvSpPr>
          <p:cNvPr id="11" name="מלבן 10"/>
          <p:cNvSpPr/>
          <p:nvPr/>
        </p:nvSpPr>
        <p:spPr>
          <a:xfrm>
            <a:off x="1817716" y="4164016"/>
            <a:ext cx="4289367" cy="2347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/>
              <a:t>מורים (הורים) טובים </a:t>
            </a:r>
          </a:p>
          <a:p>
            <a:pPr algn="ctr"/>
            <a:r>
              <a:rPr lang="he-IL" sz="2400" dirty="0"/>
              <a:t>+</a:t>
            </a:r>
          </a:p>
          <a:p>
            <a:pPr algn="ctr"/>
            <a:r>
              <a:rPr lang="he-IL" sz="2400" dirty="0"/>
              <a:t>ילדים שאינם משתפים פעולה</a:t>
            </a:r>
          </a:p>
        </p:txBody>
      </p:sp>
      <p:sp>
        <p:nvSpPr>
          <p:cNvPr id="12" name="מלבן 11"/>
          <p:cNvSpPr/>
          <p:nvPr/>
        </p:nvSpPr>
        <p:spPr>
          <a:xfrm>
            <a:off x="6525488" y="4164016"/>
            <a:ext cx="4289367" cy="2347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/>
              <a:t>מורים (הורים) טובים </a:t>
            </a:r>
          </a:p>
          <a:p>
            <a:pPr algn="ctr"/>
            <a:r>
              <a:rPr lang="he-IL" sz="2400" dirty="0"/>
              <a:t>+</a:t>
            </a:r>
          </a:p>
          <a:p>
            <a:pPr algn="ctr"/>
            <a:r>
              <a:rPr lang="he-IL" sz="2400" dirty="0"/>
              <a:t>ילדים משתפי פעולה</a:t>
            </a:r>
          </a:p>
        </p:txBody>
      </p:sp>
      <p:sp>
        <p:nvSpPr>
          <p:cNvPr id="13" name="כפל 12"/>
          <p:cNvSpPr/>
          <p:nvPr/>
        </p:nvSpPr>
        <p:spPr>
          <a:xfrm>
            <a:off x="6201986" y="811173"/>
            <a:ext cx="6028113" cy="37720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כפל 13"/>
          <p:cNvSpPr/>
          <p:nvPr/>
        </p:nvSpPr>
        <p:spPr>
          <a:xfrm>
            <a:off x="518851" y="773273"/>
            <a:ext cx="6028113" cy="37720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כפל 14"/>
          <p:cNvSpPr/>
          <p:nvPr/>
        </p:nvSpPr>
        <p:spPr>
          <a:xfrm>
            <a:off x="5585460" y="3497504"/>
            <a:ext cx="6028113" cy="37720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96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A66C7A-BAC8-4AE2-BAC3-81353D66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92" y="851492"/>
            <a:ext cx="10510834" cy="5180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92B78-D05F-4F72-A4B1-E689DEDC6A91}"/>
              </a:ext>
            </a:extLst>
          </p:cNvPr>
          <p:cNvSpPr txBox="1"/>
          <p:nvPr/>
        </p:nvSpPr>
        <p:spPr>
          <a:xfrm>
            <a:off x="7395409" y="1283369"/>
            <a:ext cx="33527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4000" b="1" dirty="0"/>
              <a:t>מחנך כמגדלור</a:t>
            </a:r>
          </a:p>
        </p:txBody>
      </p:sp>
    </p:spTree>
    <p:extLst>
      <p:ext uri="{BB962C8B-B14F-4D97-AF65-F5344CB8AC3E}">
        <p14:creationId xmlns:p14="http://schemas.microsoft.com/office/powerpoint/2010/main" val="132025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958DB7B-C8BC-442A-ACD8-B0D2F621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56" y="356131"/>
            <a:ext cx="7940842" cy="6145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E2982-DB1E-4E48-B068-94F145CF6AFB}"/>
              </a:ext>
            </a:extLst>
          </p:cNvPr>
          <p:cNvSpPr txBox="1"/>
          <p:nvPr/>
        </p:nvSpPr>
        <p:spPr>
          <a:xfrm>
            <a:off x="3217985" y="356132"/>
            <a:ext cx="589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latin typeface="David" panose="020E0502060401010101" pitchFamily="34" charset="-79"/>
                <a:cs typeface="David" panose="020E0502060401010101" pitchFamily="34" charset="-79"/>
              </a:rPr>
              <a:t>נקודת מפנה בחיי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97A0B-61E8-46BC-8CF9-299CD4DBF9DA}"/>
              </a:ext>
            </a:extLst>
          </p:cNvPr>
          <p:cNvSpPr txBox="1"/>
          <p:nvPr/>
        </p:nvSpPr>
        <p:spPr>
          <a:xfrm>
            <a:off x="2584938" y="1187129"/>
            <a:ext cx="680524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2800" dirty="0"/>
              <a:t>אירוע או תקופה שהביאו "לקפיצה התפתחותית" בחיים? </a:t>
            </a:r>
          </a:p>
          <a:p>
            <a:r>
              <a:rPr lang="he-IL" sz="2800" dirty="0"/>
              <a:t>האם הייתה מעורבת דמות שליוותה אתכם בשינוי? </a:t>
            </a:r>
          </a:p>
          <a:p>
            <a:r>
              <a:rPr lang="he-IL" sz="2800" dirty="0"/>
              <a:t>מה הביא לשינוי? </a:t>
            </a:r>
          </a:p>
        </p:txBody>
      </p:sp>
    </p:spTree>
    <p:extLst>
      <p:ext uri="{BB962C8B-B14F-4D97-AF65-F5344CB8AC3E}">
        <p14:creationId xmlns:p14="http://schemas.microsoft.com/office/powerpoint/2010/main" val="165036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8EACB0C-0E61-4E54-8470-EC59B948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0" y="949203"/>
            <a:ext cx="9540180" cy="49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1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385A0A-AD76-4312-BC20-9CCB5116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למי מופנית השאלה – אייכה ? ולמה?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9E2936-C7B4-492B-B272-4B5F9904A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068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"ויקרא אלוהים אל האדם ויאמר לו: אייכה?"...</a:t>
            </a:r>
          </a:p>
          <a:p>
            <a:pPr marL="0" indent="0">
              <a:buNone/>
            </a:pPr>
            <a:r>
              <a:rPr lang="he-IL" dirty="0"/>
              <a:t>ותשובת אדם: "...את קולך שמעתי בגן ואירא</a:t>
            </a:r>
          </a:p>
          <a:p>
            <a:pPr marL="0" indent="0">
              <a:buNone/>
            </a:pPr>
            <a:r>
              <a:rPr lang="he-IL" dirty="0"/>
              <a:t>כי עירום אנכי </a:t>
            </a:r>
            <a:r>
              <a:rPr lang="he-IL" dirty="0" err="1"/>
              <a:t>ואחבא</a:t>
            </a:r>
            <a:r>
              <a:rPr lang="he-IL" dirty="0"/>
              <a:t>"</a:t>
            </a:r>
          </a:p>
          <a:p>
            <a:pPr marL="0" indent="0">
              <a:buNone/>
            </a:pPr>
            <a:r>
              <a:rPr lang="he-IL" dirty="0"/>
              <a:t>(בראשית, פרק ג', פסוק ט'- י')</a:t>
            </a:r>
          </a:p>
          <a:p>
            <a:endParaRPr lang="he-IL" dirty="0"/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1F9E8557-3A2D-4E41-B75B-2D72087D6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6149" y="1825625"/>
            <a:ext cx="3607763" cy="36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3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F0125D-46A6-4ECD-91CF-D8D53D07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57" y="365124"/>
            <a:ext cx="10515600" cy="1325563"/>
          </a:xfrm>
        </p:spPr>
        <p:txBody>
          <a:bodyPr/>
          <a:lstStyle/>
          <a:p>
            <a:pPr algn="ctr"/>
            <a:r>
              <a:rPr lang="he-IL" dirty="0"/>
              <a:t>הורות דגם אב – הורות דגם אם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BD7A8C-B55A-4804-9A40-51C9916D96A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 rot="10800000" flipV="1">
            <a:off x="6760641" y="1752797"/>
            <a:ext cx="1520005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https://www.youtube.com/watch?v=LJTRZI2HThU</a:t>
            </a: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2"/>
              </a:rPr>
              <a:t> </a:t>
            </a:r>
            <a:endParaRPr kumimoji="0" lang="he-IL" altLang="he-I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057FB1-B2F8-4EE1-BF68-1B822EBCA6A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 rot="10800000" flipV="1">
            <a:off x="4154828" y="1639851"/>
            <a:ext cx="1939728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https://www.</a:t>
            </a:r>
            <a:r>
              <a:rPr lang="he-IL" altLang="he-IL" sz="1800" dirty="0">
                <a:solidFill>
                  <a:srgbClr val="0563C1"/>
                </a:solidFill>
                <a:latin typeface="Calibri" panose="020F0502020204030204" pitchFamily="34" charset="0"/>
              </a:rPr>
              <a:t>yutoube</a:t>
            </a: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.com/watch?v=</a:t>
            </a: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mH-68abN</a:t>
            </a: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_Ew</a:t>
            </a:r>
            <a:r>
              <a:rPr kumimoji="0" lang="he-IL" altLang="he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מציין מיקום תוכן 3">
            <a:extLst>
              <a:ext uri="{FF2B5EF4-FFF2-40B4-BE49-F238E27FC236}">
                <a16:creationId xmlns:a16="http://schemas.microsoft.com/office/drawing/2014/main" id="{DF857B4E-D44D-4E34-81DA-8986062FFD68}"/>
              </a:ext>
            </a:extLst>
          </p:cNvPr>
          <p:cNvSpPr txBox="1">
            <a:spLocks/>
          </p:cNvSpPr>
          <p:nvPr/>
        </p:nvSpPr>
        <p:spPr>
          <a:xfrm>
            <a:off x="6669504" y="2101516"/>
            <a:ext cx="5074439" cy="397844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מה אתה מוסיף לנו ילד?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F7CF263B-EB85-4753-A163-B4CF3183AD9D}"/>
              </a:ext>
            </a:extLst>
          </p:cNvPr>
          <p:cNvSpPr txBox="1">
            <a:spLocks/>
          </p:cNvSpPr>
          <p:nvPr/>
        </p:nvSpPr>
        <p:spPr>
          <a:xfrm>
            <a:off x="366805" y="4620125"/>
            <a:ext cx="3076576" cy="1226419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/>
              <a:t> </a:t>
            </a:r>
          </a:p>
          <a:p>
            <a:pPr marL="0" indent="0">
              <a:buNone/>
            </a:pPr>
            <a:r>
              <a:rPr lang="he-IL" dirty="0"/>
              <a:t>ילד, מה אני יכול להוסיף לך?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F8D9FDF-2272-4925-A034-FAF55B254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41" y="1837948"/>
            <a:ext cx="3076575" cy="29718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09F0885-8422-484A-8132-2763424B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17" y="1723648"/>
            <a:ext cx="33051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עותק של videoplayback (4)">
            <a:hlinkClick r:id="" action="ppaction://media"/>
            <a:extLst>
              <a:ext uri="{FF2B5EF4-FFF2-40B4-BE49-F238E27FC236}">
                <a16:creationId xmlns:a16="http://schemas.microsoft.com/office/drawing/2014/main" id="{B298787C-74A4-4C58-B956-28EE8D83B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7" y="158262"/>
            <a:ext cx="11910646" cy="6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434</Words>
  <Application>Microsoft Office PowerPoint</Application>
  <PresentationFormat>מסך רחב</PresentationFormat>
  <Paragraphs>110</Paragraphs>
  <Slides>23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David</vt:lpstr>
      <vt:lpstr>Times New Roman</vt:lpstr>
      <vt:lpstr>Wingdings 2</vt:lpstr>
      <vt:lpstr>ערכת נושא Office</vt:lpstr>
      <vt:lpstr>אייכה – הקשר המגדל </vt:lpstr>
      <vt:lpstr>מושגים מרכזיים</vt:lpstr>
      <vt:lpstr>באילו מצבים נתמקד?</vt:lpstr>
      <vt:lpstr>מצגת של PowerPoint‏</vt:lpstr>
      <vt:lpstr>מצגת של PowerPoint‏</vt:lpstr>
      <vt:lpstr>מצגת של PowerPoint‏</vt:lpstr>
      <vt:lpstr>למי מופנית השאלה – אייכה ? ולמה?</vt:lpstr>
      <vt:lpstr>הורות דגם אב – הורות דגם אם </vt:lpstr>
      <vt:lpstr>מצגת של PowerPoint‏</vt:lpstr>
      <vt:lpstr>מצגת של PowerPoint‏</vt:lpstr>
      <vt:lpstr>מצגת של PowerPoint‏</vt:lpstr>
      <vt:lpstr>מודל הורות אלטרנטיבי (מודל אם)</vt:lpstr>
      <vt:lpstr>מצגת של PowerPoint‏</vt:lpstr>
      <vt:lpstr>פסיכולוגיית המניע  מול    פסיכולוגיית ההיתר</vt:lpstr>
      <vt:lpstr>מצגת של PowerPoint‏</vt:lpstr>
      <vt:lpstr>מצגת של PowerPoint‏</vt:lpstr>
      <vt:lpstr>מצגת של PowerPoint‏</vt:lpstr>
      <vt:lpstr>מצגת של PowerPoint‏</vt:lpstr>
      <vt:lpstr>סביבה מתירה – תלבושת אחידה</vt:lpstr>
      <vt:lpstr>התערבות "אייכית" מניעתית חיסונית  או מחלצת מתקיעות להתפתחות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אייכה – הקשר המגדל</dc:title>
  <dc:creator>DELL</dc:creator>
  <cp:lastModifiedBy>DELL</cp:lastModifiedBy>
  <cp:revision>56</cp:revision>
  <dcterms:created xsi:type="dcterms:W3CDTF">2018-12-22T19:20:38Z</dcterms:created>
  <dcterms:modified xsi:type="dcterms:W3CDTF">2019-01-08T21:26:53Z</dcterms:modified>
</cp:coreProperties>
</file>