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333" r:id="rId3"/>
    <p:sldId id="334" r:id="rId4"/>
    <p:sldId id="311" r:id="rId5"/>
    <p:sldId id="342" r:id="rId6"/>
    <p:sldId id="338" r:id="rId7"/>
    <p:sldId id="339" r:id="rId8"/>
    <p:sldId id="343" r:id="rId9"/>
    <p:sldId id="340" r:id="rId10"/>
    <p:sldId id="341" r:id="rId11"/>
  </p:sldIdLst>
  <p:sldSz cx="12192000" cy="6858000"/>
  <p:notesSz cx="6858000" cy="9144000"/>
  <p:defaultTextStyle>
    <a:defPPr>
      <a:defRPr lang="he-I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699">
          <p15:clr>
            <a:srgbClr val="A4A3A4"/>
          </p15:clr>
        </p15:guide>
        <p15:guide id="2" pos="7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39" autoAdjust="0"/>
    <p:restoredTop sz="94662" autoAdjust="0"/>
  </p:normalViewPr>
  <p:slideViewPr>
    <p:cSldViewPr snapToGrid="0">
      <p:cViewPr varScale="1">
        <p:scale>
          <a:sx n="70" d="100"/>
          <a:sy n="70" d="100"/>
        </p:scale>
        <p:origin x="744" y="72"/>
      </p:cViewPr>
      <p:guideLst>
        <p:guide orient="horz" pos="699"/>
        <p:guide pos="7160"/>
      </p:guideLst>
    </p:cSldViewPr>
  </p:slid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rtl="1" eaLnBrk="1" fontAlgn="auto" hangingPunct="1">
              <a:spcBef>
                <a:spcPts val="0"/>
              </a:spcBef>
              <a:spcAft>
                <a:spcPts val="0"/>
              </a:spcAft>
              <a:defRPr sz="1200">
                <a:latin typeface="+mn-lt"/>
                <a:cs typeface="+mn-cs"/>
              </a:defRPr>
            </a:lvl1pPr>
          </a:lstStyle>
          <a:p>
            <a:pPr>
              <a:defRPr/>
            </a:pPr>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rtl="1" eaLnBrk="1" fontAlgn="auto" hangingPunct="1">
              <a:spcBef>
                <a:spcPts val="0"/>
              </a:spcBef>
              <a:spcAft>
                <a:spcPts val="0"/>
              </a:spcAft>
              <a:defRPr sz="1200">
                <a:latin typeface="+mn-lt"/>
                <a:cs typeface="+mn-cs"/>
              </a:defRPr>
            </a:lvl1pPr>
          </a:lstStyle>
          <a:p>
            <a:pPr>
              <a:defRPr/>
            </a:pPr>
            <a:fld id="{CEBF81AD-550E-4CEE-89F5-A32742E05396}" type="datetimeFigureOut">
              <a:rPr lang="en-US"/>
              <a:pPr>
                <a:defRPr/>
              </a:pPr>
              <a:t>3/14/2019</a:t>
            </a:fld>
            <a:endParaRPr lang="en-US"/>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he-IL" altLang="he-IL" noProof="0" smtClean="0"/>
              <a:t>לחץ כדי לערוך סגנונות טקסט של תבנית בסיס</a:t>
            </a:r>
            <a:endParaRPr lang="en-US" altLang="he-IL" noProof="0" smtClean="0"/>
          </a:p>
          <a:p>
            <a:pPr lvl="1"/>
            <a:r>
              <a:rPr lang="he-IL" altLang="he-IL" noProof="0" smtClean="0"/>
              <a:t>רמה שנייה</a:t>
            </a:r>
            <a:endParaRPr lang="en-US" altLang="he-IL" noProof="0" smtClean="0"/>
          </a:p>
          <a:p>
            <a:pPr lvl="2"/>
            <a:r>
              <a:rPr lang="he-IL" altLang="he-IL" noProof="0" smtClean="0"/>
              <a:t>רמה שלישית</a:t>
            </a:r>
            <a:endParaRPr lang="en-US" altLang="he-IL" noProof="0" smtClean="0"/>
          </a:p>
          <a:p>
            <a:pPr lvl="3"/>
            <a:r>
              <a:rPr lang="he-IL" altLang="he-IL" noProof="0" smtClean="0"/>
              <a:t>רמה רביעית</a:t>
            </a:r>
            <a:endParaRPr lang="en-US" altLang="he-IL" noProof="0" smtClean="0"/>
          </a:p>
          <a:p>
            <a:pPr lvl="4"/>
            <a:r>
              <a:rPr lang="he-IL" altLang="he-IL" noProof="0" smtClean="0"/>
              <a:t>רמה חמישית</a:t>
            </a:r>
            <a:endParaRPr lang="en-US" altLang="he-IL" noProof="0" smtClean="0"/>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eaLnBrk="1" fontAlgn="auto" hangingPunct="1">
              <a:spcBef>
                <a:spcPts val="0"/>
              </a:spcBef>
              <a:spcAft>
                <a:spcPts val="0"/>
              </a:spcAft>
              <a:defRPr sz="1200">
                <a:latin typeface="+mn-lt"/>
                <a:cs typeface="+mn-cs"/>
              </a:defRPr>
            </a:lvl1pPr>
          </a:lstStyle>
          <a:p>
            <a:pPr>
              <a:defRPr/>
            </a:pPr>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200"/>
            </a:lvl1pPr>
          </a:lstStyle>
          <a:p>
            <a:pPr>
              <a:defRPr/>
            </a:pPr>
            <a:fld id="{3126AA31-9CA8-400D-B700-5B69D40605C8}" type="slidenum">
              <a:rPr lang="en-US" altLang="he-IL"/>
              <a:pPr>
                <a:defRPr/>
              </a:pPr>
              <a:t>‹#›</a:t>
            </a:fld>
            <a:endParaRPr lang="en-US" altLang="he-IL"/>
          </a:p>
        </p:txBody>
      </p:sp>
    </p:spTree>
    <p:extLst>
      <p:ext uri="{BB962C8B-B14F-4D97-AF65-F5344CB8AC3E}">
        <p14:creationId xmlns:p14="http://schemas.microsoft.com/office/powerpoint/2010/main" val="3840664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18AFF55-4439-4DE9-917D-4E8157812F82}" type="datetimeFigureOut">
              <a:rPr lang="he-IL"/>
              <a:pPr>
                <a:defRPr/>
              </a:pPr>
              <a:t>ז'/אדר ב/תשע"ט</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4DFEB2E-6BFF-4833-9994-ABE256CF8EF8}" type="slidenum">
              <a:rPr lang="he-IL" altLang="he-IL"/>
              <a:pPr>
                <a:defRPr/>
              </a:pPr>
              <a:t>‹#›</a:t>
            </a:fld>
            <a:endParaRPr lang="he-IL" altLang="he-IL"/>
          </a:p>
        </p:txBody>
      </p:sp>
    </p:spTree>
    <p:extLst>
      <p:ext uri="{BB962C8B-B14F-4D97-AF65-F5344CB8AC3E}">
        <p14:creationId xmlns:p14="http://schemas.microsoft.com/office/powerpoint/2010/main" val="406141607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97CD21FA-6B1E-4DA6-A8CB-64A9EFFEDD11}" type="datetimeFigureOut">
              <a:rPr lang="he-IL"/>
              <a:pPr>
                <a:defRPr/>
              </a:pPr>
              <a:t>ז'/אדר ב/תשע"ט</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1D2439A3-4EBD-4CE8-B79D-BA513D07D613}" type="slidenum">
              <a:rPr lang="he-IL" altLang="he-IL"/>
              <a:pPr>
                <a:defRPr/>
              </a:pPr>
              <a:t>‹#›</a:t>
            </a:fld>
            <a:endParaRPr lang="he-IL" altLang="he-IL"/>
          </a:p>
        </p:txBody>
      </p:sp>
    </p:spTree>
    <p:extLst>
      <p:ext uri="{BB962C8B-B14F-4D97-AF65-F5344CB8AC3E}">
        <p14:creationId xmlns:p14="http://schemas.microsoft.com/office/powerpoint/2010/main" val="45989303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AC3CBAE-5AF1-4181-B7D3-99B80ED87AB2}" type="datetimeFigureOut">
              <a:rPr lang="he-IL"/>
              <a:pPr>
                <a:defRPr/>
              </a:pPr>
              <a:t>ז'/אדר ב/תשע"ט</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3CA4C35-04BC-4AC9-A76F-B522B3B2BB21}" type="slidenum">
              <a:rPr lang="he-IL" altLang="he-IL"/>
              <a:pPr>
                <a:defRPr/>
              </a:pPr>
              <a:t>‹#›</a:t>
            </a:fld>
            <a:endParaRPr lang="he-IL" altLang="he-IL"/>
          </a:p>
        </p:txBody>
      </p:sp>
    </p:spTree>
    <p:extLst>
      <p:ext uri="{BB962C8B-B14F-4D97-AF65-F5344CB8AC3E}">
        <p14:creationId xmlns:p14="http://schemas.microsoft.com/office/powerpoint/2010/main" val="308158767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91F57680-6F43-4A62-929A-8860794D0F75}" type="datetimeFigureOut">
              <a:rPr lang="he-IL"/>
              <a:pPr>
                <a:defRPr/>
              </a:pPr>
              <a:t>ז'/אדר ב/תשע"ט</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B234A97F-A799-494F-874C-AF957E21AE27}" type="slidenum">
              <a:rPr lang="he-IL" altLang="he-IL"/>
              <a:pPr>
                <a:defRPr/>
              </a:pPr>
              <a:t>‹#›</a:t>
            </a:fld>
            <a:endParaRPr lang="he-IL" altLang="he-IL"/>
          </a:p>
        </p:txBody>
      </p:sp>
    </p:spTree>
    <p:extLst>
      <p:ext uri="{BB962C8B-B14F-4D97-AF65-F5344CB8AC3E}">
        <p14:creationId xmlns:p14="http://schemas.microsoft.com/office/powerpoint/2010/main" val="83817990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340FD6D3-1BF5-4981-AB3B-DD88836DAACE}" type="datetimeFigureOut">
              <a:rPr lang="he-IL"/>
              <a:pPr>
                <a:defRPr/>
              </a:pPr>
              <a:t>ז'/אדר ב/תשע"ט</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ACA92675-E92C-4289-AE48-2A6E1F40F3E3}" type="slidenum">
              <a:rPr lang="he-IL" altLang="he-IL"/>
              <a:pPr>
                <a:defRPr/>
              </a:pPr>
              <a:t>‹#›</a:t>
            </a:fld>
            <a:endParaRPr lang="he-IL" altLang="he-IL"/>
          </a:p>
        </p:txBody>
      </p:sp>
    </p:spTree>
    <p:extLst>
      <p:ext uri="{BB962C8B-B14F-4D97-AF65-F5344CB8AC3E}">
        <p14:creationId xmlns:p14="http://schemas.microsoft.com/office/powerpoint/2010/main" val="395367853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A89758B7-7E30-4DF5-A73B-465C37E01AAA}" type="datetimeFigureOut">
              <a:rPr lang="he-IL"/>
              <a:pPr>
                <a:defRPr/>
              </a:pPr>
              <a:t>ז'/אדר ב/תשע"ט</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EAC50AEC-8631-4C72-A81C-3E40951213AB}" type="slidenum">
              <a:rPr lang="he-IL" altLang="he-IL"/>
              <a:pPr>
                <a:defRPr/>
              </a:pPr>
              <a:t>‹#›</a:t>
            </a:fld>
            <a:endParaRPr lang="he-IL" altLang="he-IL"/>
          </a:p>
        </p:txBody>
      </p:sp>
    </p:spTree>
    <p:extLst>
      <p:ext uri="{BB962C8B-B14F-4D97-AF65-F5344CB8AC3E}">
        <p14:creationId xmlns:p14="http://schemas.microsoft.com/office/powerpoint/2010/main" val="350873543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8E4C9792-C6AA-45BF-B8C1-D7ECBCB850A4}" type="datetimeFigureOut">
              <a:rPr lang="he-IL"/>
              <a:pPr>
                <a:defRPr/>
              </a:pPr>
              <a:t>ז'/אדר ב/תשע"ט</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325116A1-DFEA-4889-ABC4-A1BA4DC84542}" type="slidenum">
              <a:rPr lang="he-IL" altLang="he-IL"/>
              <a:pPr>
                <a:defRPr/>
              </a:pPr>
              <a:t>‹#›</a:t>
            </a:fld>
            <a:endParaRPr lang="he-IL" altLang="he-IL"/>
          </a:p>
        </p:txBody>
      </p:sp>
    </p:spTree>
    <p:extLst>
      <p:ext uri="{BB962C8B-B14F-4D97-AF65-F5344CB8AC3E}">
        <p14:creationId xmlns:p14="http://schemas.microsoft.com/office/powerpoint/2010/main" val="148924081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2C9DBA5B-805B-4E4F-83C9-17BB099C460C}" type="datetimeFigureOut">
              <a:rPr lang="he-IL"/>
              <a:pPr>
                <a:defRPr/>
              </a:pPr>
              <a:t>ז'/אדר ב/תשע"ט</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DF830852-750B-445F-A0AC-DABCEFDA017B}" type="slidenum">
              <a:rPr lang="he-IL" altLang="he-IL"/>
              <a:pPr>
                <a:defRPr/>
              </a:pPr>
              <a:t>‹#›</a:t>
            </a:fld>
            <a:endParaRPr lang="he-IL" altLang="he-IL"/>
          </a:p>
        </p:txBody>
      </p:sp>
    </p:spTree>
    <p:extLst>
      <p:ext uri="{BB962C8B-B14F-4D97-AF65-F5344CB8AC3E}">
        <p14:creationId xmlns:p14="http://schemas.microsoft.com/office/powerpoint/2010/main" val="183398922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A3EEF1C9-D776-43A3-8C34-D438A517551C}" type="datetimeFigureOut">
              <a:rPr lang="he-IL"/>
              <a:pPr>
                <a:defRPr/>
              </a:pPr>
              <a:t>ז'/אדר ב/תשע"ט</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3439A6C0-2999-44EA-8C32-98B9C4495209}" type="slidenum">
              <a:rPr lang="he-IL" altLang="he-IL"/>
              <a:pPr>
                <a:defRPr/>
              </a:pPr>
              <a:t>‹#›</a:t>
            </a:fld>
            <a:endParaRPr lang="he-IL" altLang="he-IL"/>
          </a:p>
        </p:txBody>
      </p:sp>
    </p:spTree>
    <p:extLst>
      <p:ext uri="{BB962C8B-B14F-4D97-AF65-F5344CB8AC3E}">
        <p14:creationId xmlns:p14="http://schemas.microsoft.com/office/powerpoint/2010/main" val="206175830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25036D97-F0BC-405F-8CB4-E372A2A5B987}" type="datetimeFigureOut">
              <a:rPr lang="he-IL"/>
              <a:pPr>
                <a:defRPr/>
              </a:pPr>
              <a:t>ז'/אדר ב/תשע"ט</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9DBE4B05-4633-4689-B861-5558D14B19FD}" type="slidenum">
              <a:rPr lang="he-IL" altLang="he-IL"/>
              <a:pPr>
                <a:defRPr/>
              </a:pPr>
              <a:t>‹#›</a:t>
            </a:fld>
            <a:endParaRPr lang="he-IL" altLang="he-IL"/>
          </a:p>
        </p:txBody>
      </p:sp>
    </p:spTree>
    <p:extLst>
      <p:ext uri="{BB962C8B-B14F-4D97-AF65-F5344CB8AC3E}">
        <p14:creationId xmlns:p14="http://schemas.microsoft.com/office/powerpoint/2010/main" val="214292680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1F04D7FB-FFC8-406F-95EC-401457832D07}" type="datetimeFigureOut">
              <a:rPr lang="he-IL"/>
              <a:pPr>
                <a:defRPr/>
              </a:pPr>
              <a:t>ז'/אדר ב/תשע"ט</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D192A908-B611-450E-BEFB-6913892A5366}" type="slidenum">
              <a:rPr lang="he-IL" altLang="he-IL"/>
              <a:pPr>
                <a:defRPr/>
              </a:pPr>
              <a:t>‹#›</a:t>
            </a:fld>
            <a:endParaRPr lang="he-IL" altLang="he-IL"/>
          </a:p>
        </p:txBody>
      </p:sp>
    </p:spTree>
    <p:extLst>
      <p:ext uri="{BB962C8B-B14F-4D97-AF65-F5344CB8AC3E}">
        <p14:creationId xmlns:p14="http://schemas.microsoft.com/office/powerpoint/2010/main" val="28806458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מציין מיקום טקסט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304A5021-8C8E-4E4B-A342-6C3C6CB93582}" type="datetimeFigureOut">
              <a:rPr lang="he-IL"/>
              <a:pPr>
                <a:defRPr/>
              </a:pPr>
              <a:t>ז'/אדר 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a:solidFill>
                  <a:srgbClr val="898989"/>
                </a:solidFill>
              </a:defRPr>
            </a:lvl1pPr>
          </a:lstStyle>
          <a:p>
            <a:pPr>
              <a:defRPr/>
            </a:pPr>
            <a:fld id="{2B4E912E-912D-4B3B-8297-66E8A39CCAFA}"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r" rtl="1" eaLnBrk="0" fontAlgn="base" hangingPunct="0">
        <a:lnSpc>
          <a:spcPct val="90000"/>
        </a:lnSpc>
        <a:spcBef>
          <a:spcPct val="0"/>
        </a:spcBef>
        <a:spcAft>
          <a:spcPct val="0"/>
        </a:spcAft>
        <a:defRPr sz="4400" kern="1200">
          <a:solidFill>
            <a:schemeClr val="tx1"/>
          </a:solidFill>
          <a:latin typeface="+mj-lt"/>
          <a:ea typeface="+mj-ea"/>
          <a:cs typeface="+mj-cs"/>
        </a:defRPr>
      </a:lvl1pPr>
      <a:lvl2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2pPr>
      <a:lvl3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3pPr>
      <a:lvl4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4pPr>
      <a:lvl5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5pPr>
      <a:lvl6pPr marL="4572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6pPr>
      <a:lvl7pPr marL="9144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7pPr>
      <a:lvl8pPr marL="13716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8pPr>
      <a:lvl9pPr marL="18288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57200" y="1709738"/>
            <a:ext cx="8391525" cy="1185862"/>
          </a:xfrm>
        </p:spPr>
        <p:txBody>
          <a:bodyPr rtlCol="1">
            <a:normAutofit/>
          </a:bodyPr>
          <a:lstStyle/>
          <a:p>
            <a:pPr>
              <a:defRPr/>
            </a:pPr>
            <a:r>
              <a:rPr lang="he-IL" dirty="0">
                <a:solidFill>
                  <a:schemeClr val="accent1">
                    <a:lumMod val="50000"/>
                  </a:schemeClr>
                </a:solidFill>
              </a:rPr>
              <a:t>המעבר מהכלה להכרה הדדית</a:t>
            </a:r>
            <a:endParaRPr lang="he-IL" dirty="0">
              <a:solidFill>
                <a:schemeClr val="accent1">
                  <a:lumMod val="50000"/>
                </a:schemeClr>
              </a:solidFill>
              <a:latin typeface="David" panose="020E0502060401010101" pitchFamily="34" charset="-79"/>
              <a:cs typeface="David" panose="020E0502060401010101" pitchFamily="34" charset="-79"/>
            </a:endParaRPr>
          </a:p>
        </p:txBody>
      </p:sp>
      <p:sp>
        <p:nvSpPr>
          <p:cNvPr id="2051" name="כותרת משנה 2"/>
          <p:cNvSpPr>
            <a:spLocks noGrp="1"/>
          </p:cNvSpPr>
          <p:nvPr>
            <p:ph type="subTitle" idx="1"/>
          </p:nvPr>
        </p:nvSpPr>
        <p:spPr>
          <a:xfrm>
            <a:off x="1262063" y="3233738"/>
            <a:ext cx="6326187" cy="1655762"/>
          </a:xfrm>
        </p:spPr>
        <p:txBody>
          <a:bodyPr/>
          <a:lstStyle/>
          <a:p>
            <a:pPr eaLnBrk="1" hangingPunct="1">
              <a:defRPr/>
            </a:pPr>
            <a:r>
              <a:rPr lang="he-IL" altLang="he-IL" sz="2800" dirty="0" smtClean="0">
                <a:solidFill>
                  <a:schemeClr val="accent1">
                    <a:lumMod val="50000"/>
                  </a:schemeClr>
                </a:solidFill>
                <a:latin typeface="David" pitchFamily="34" charset="-79"/>
                <a:cs typeface="David" pitchFamily="34" charset="-79"/>
              </a:rPr>
              <a:t>הגב' הילה אלקיים</a:t>
            </a:r>
          </a:p>
          <a:p>
            <a:pPr eaLnBrk="1" hangingPunct="1">
              <a:defRPr/>
            </a:pPr>
            <a:r>
              <a:rPr lang="he-IL" altLang="he-IL" sz="2800" dirty="0" smtClean="0">
                <a:solidFill>
                  <a:schemeClr val="accent1">
                    <a:lumMod val="50000"/>
                  </a:schemeClr>
                </a:solidFill>
                <a:latin typeface="David" pitchFamily="34" charset="-79"/>
                <a:cs typeface="David" pitchFamily="34" charset="-79"/>
              </a:rPr>
              <a:t>פסיכולוגית קלינית, מדריכה, מומחית לטיפול בילדים באמצעות הדרכת הורים בשיטת אַיֶּכָּה</a:t>
            </a:r>
            <a:r>
              <a:rPr lang="he-IL" altLang="he-IL" sz="2800" dirty="0" smtClean="0">
                <a:solidFill>
                  <a:schemeClr val="accent1">
                    <a:lumMod val="50000"/>
                  </a:schemeClr>
                </a:solidFill>
              </a:rPr>
              <a:t> </a:t>
            </a:r>
            <a:r>
              <a:rPr lang="he-IL" altLang="he-IL" sz="2800" dirty="0" smtClean="0">
                <a:solidFill>
                  <a:schemeClr val="accent1">
                    <a:lumMod val="50000"/>
                  </a:schemeClr>
                </a:solidFill>
                <a:latin typeface="David" pitchFamily="34" charset="-79"/>
                <a:cs typeface="David" pitchFamily="34" charset="-79"/>
              </a:rPr>
              <a:t> </a:t>
            </a:r>
            <a:r>
              <a:rPr lang="he-IL" altLang="he-IL" dirty="0" smtClean="0">
                <a:solidFill>
                  <a:schemeClr val="accent1">
                    <a:lumMod val="50000"/>
                  </a:schemeClr>
                </a:solidFill>
                <a:latin typeface="David" pitchFamily="34" charset="-79"/>
                <a:cs typeface="David" pitchFamily="34" charset="-79"/>
              </a:rPr>
              <a:t> </a:t>
            </a:r>
            <a:br>
              <a:rPr lang="he-IL" altLang="he-IL" dirty="0" smtClean="0">
                <a:solidFill>
                  <a:schemeClr val="accent1">
                    <a:lumMod val="50000"/>
                  </a:schemeClr>
                </a:solidFill>
                <a:latin typeface="David" pitchFamily="34" charset="-79"/>
                <a:cs typeface="David" pitchFamily="34" charset="-79"/>
              </a:rPr>
            </a:br>
            <a:endParaRPr lang="he-IL" altLang="he-IL" dirty="0" smtClean="0">
              <a:solidFill>
                <a:schemeClr val="accent1">
                  <a:lumMod val="50000"/>
                </a:schemeClr>
              </a:solidFill>
              <a:latin typeface="David" pitchFamily="34" charset="-79"/>
              <a:cs typeface="David" pitchFamily="34" charset="-79"/>
            </a:endParaRPr>
          </a:p>
        </p:txBody>
      </p:sp>
      <p:cxnSp>
        <p:nvCxnSpPr>
          <p:cNvPr id="8" name="Straight Connector 7"/>
          <p:cNvCxnSpPr/>
          <p:nvPr/>
        </p:nvCxnSpPr>
        <p:spPr>
          <a:xfrm>
            <a:off x="9032875" y="25400"/>
            <a:ext cx="0" cy="6858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p:cNvPicPr>
            <a:picLocks noChangeAspect="1"/>
          </p:cNvPicPr>
          <p:nvPr/>
        </p:nvPicPr>
        <p:blipFill>
          <a:blip r:embed="rId3">
            <a:extLst>
              <a:ext uri="{28A0092B-C50C-407E-A947-70E740481C1C}">
                <a14:useLocalDpi xmlns:a14="http://schemas.microsoft.com/office/drawing/2010/main" val="0"/>
              </a:ext>
            </a:extLst>
          </a:blip>
          <a:srcRect l="38506" r="45418"/>
          <a:stretch>
            <a:fillRect/>
          </a:stretch>
        </p:blipFill>
        <p:spPr bwMode="auto">
          <a:xfrm>
            <a:off x="9064625" y="0"/>
            <a:ext cx="3159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85825" y="239713"/>
            <a:ext cx="10515600" cy="1325562"/>
          </a:xfrm>
        </p:spPr>
        <p:txBody>
          <a:bodyPr/>
          <a:lstStyle/>
          <a:p>
            <a:pPr>
              <a:defRPr/>
            </a:pPr>
            <a:r>
              <a:rPr lang="he-IL" dirty="0">
                <a:solidFill>
                  <a:schemeClr val="accent2"/>
                </a:solidFill>
                <a:latin typeface="David" pitchFamily="34" charset="-79"/>
                <a:ea typeface="+mn-ea"/>
                <a:cs typeface="David" pitchFamily="34" charset="-79"/>
              </a:rPr>
              <a:t>תהליך ההכלה על פי </a:t>
            </a:r>
            <a:r>
              <a:rPr lang="he-IL" dirty="0" smtClean="0">
                <a:solidFill>
                  <a:schemeClr val="accent2"/>
                </a:solidFill>
                <a:latin typeface="David" pitchFamily="34" charset="-79"/>
                <a:ea typeface="+mn-ea"/>
                <a:cs typeface="David" pitchFamily="34" charset="-79"/>
              </a:rPr>
              <a:t>אַיֶּכָּה</a:t>
            </a:r>
            <a:endParaRPr lang="he-IL" dirty="0">
              <a:solidFill>
                <a:schemeClr val="accent2"/>
              </a:solidFill>
              <a:latin typeface="David" pitchFamily="34" charset="-79"/>
              <a:ea typeface="+mn-ea"/>
              <a:cs typeface="David" pitchFamily="34" charset="-79"/>
            </a:endParaRPr>
          </a:p>
        </p:txBody>
      </p:sp>
      <p:sp>
        <p:nvSpPr>
          <p:cNvPr id="3" name="מציין מיקום תוכן 2"/>
          <p:cNvSpPr>
            <a:spLocks noGrp="1"/>
          </p:cNvSpPr>
          <p:nvPr>
            <p:ph idx="1"/>
          </p:nvPr>
        </p:nvSpPr>
        <p:spPr>
          <a:xfrm>
            <a:off x="773113" y="1425575"/>
            <a:ext cx="10814050" cy="4351338"/>
          </a:xfrm>
        </p:spPr>
        <p:txBody>
          <a:bodyPr/>
          <a:lstStyle/>
          <a:p>
            <a:pPr>
              <a:lnSpc>
                <a:spcPct val="100000"/>
              </a:lnSpc>
              <a:buClr>
                <a:schemeClr val="accent2"/>
              </a:buClr>
              <a:buFont typeface="Wingdings" panose="05000000000000000000" pitchFamily="2" charset="2"/>
              <a:buChar char="§"/>
              <a:defRPr/>
            </a:pPr>
            <a:r>
              <a:rPr lang="he-IL" sz="3200" dirty="0" smtClean="0">
                <a:solidFill>
                  <a:schemeClr val="accent1">
                    <a:lumMod val="50000"/>
                  </a:schemeClr>
                </a:solidFill>
                <a:latin typeface="David" panose="020E0502060401010101" pitchFamily="34" charset="-79"/>
                <a:cs typeface="David" panose="020E0502060401010101" pitchFamily="34" charset="-79"/>
              </a:rPr>
              <a:t>המגדל (הורה או איש החינוך) סופג באופן זמני התנהגויות לא מותאמות.</a:t>
            </a:r>
          </a:p>
          <a:p>
            <a:pPr>
              <a:lnSpc>
                <a:spcPct val="100000"/>
              </a:lnSpc>
              <a:buClr>
                <a:schemeClr val="accent2"/>
              </a:buClr>
              <a:buFont typeface="Wingdings" panose="05000000000000000000" pitchFamily="2" charset="2"/>
              <a:buChar char="§"/>
              <a:defRPr/>
            </a:pPr>
            <a:endParaRPr lang="he-IL" sz="900" dirty="0" smtClean="0">
              <a:solidFill>
                <a:schemeClr val="accent1">
                  <a:lumMod val="50000"/>
                </a:schemeClr>
              </a:solidFill>
              <a:latin typeface="David" panose="020E0502060401010101" pitchFamily="34" charset="-79"/>
              <a:cs typeface="David" panose="020E0502060401010101" pitchFamily="34" charset="-79"/>
            </a:endParaRPr>
          </a:p>
          <a:p>
            <a:pPr>
              <a:lnSpc>
                <a:spcPct val="100000"/>
              </a:lnSpc>
              <a:buClr>
                <a:schemeClr val="accent2"/>
              </a:buClr>
              <a:buFont typeface="Wingdings" panose="05000000000000000000" pitchFamily="2" charset="2"/>
              <a:buChar char="§"/>
              <a:defRPr/>
            </a:pPr>
            <a:r>
              <a:rPr lang="he-IL" sz="3200" dirty="0" smtClean="0">
                <a:solidFill>
                  <a:schemeClr val="accent1">
                    <a:lumMod val="50000"/>
                  </a:schemeClr>
                </a:solidFill>
                <a:latin typeface="David" panose="020E0502060401010101" pitchFamily="34" charset="-79"/>
                <a:cs typeface="David" panose="020E0502060401010101" pitchFamily="34" charset="-79"/>
              </a:rPr>
              <a:t>המגדל מעבד בתוכו את ההתנהגות הלא מותאמת וגוזר </a:t>
            </a:r>
            <a:r>
              <a:rPr lang="he-IL" sz="3200" smtClean="0">
                <a:solidFill>
                  <a:schemeClr val="accent1">
                    <a:lumMod val="50000"/>
                  </a:schemeClr>
                </a:solidFill>
                <a:latin typeface="David" panose="020E0502060401010101" pitchFamily="34" charset="-79"/>
                <a:cs typeface="David" panose="020E0502060401010101" pitchFamily="34" charset="-79"/>
              </a:rPr>
              <a:t>יכולת שהילד </a:t>
            </a:r>
            <a:r>
              <a:rPr lang="he-IL" sz="3200" dirty="0" smtClean="0">
                <a:solidFill>
                  <a:schemeClr val="accent1">
                    <a:lumMod val="50000"/>
                  </a:schemeClr>
                </a:solidFill>
                <a:latin typeface="David" panose="020E0502060401010101" pitchFamily="34" charset="-79"/>
                <a:cs typeface="David" panose="020E0502060401010101" pitchFamily="34" charset="-79"/>
              </a:rPr>
              <a:t>צריך לפתח או להפעיל.</a:t>
            </a:r>
          </a:p>
          <a:p>
            <a:pPr>
              <a:lnSpc>
                <a:spcPct val="100000"/>
              </a:lnSpc>
              <a:buClr>
                <a:schemeClr val="accent2"/>
              </a:buClr>
              <a:buFont typeface="Wingdings" panose="05000000000000000000" pitchFamily="2" charset="2"/>
              <a:buChar char="§"/>
              <a:defRPr/>
            </a:pPr>
            <a:endParaRPr lang="he-IL" sz="600" dirty="0" smtClean="0">
              <a:solidFill>
                <a:schemeClr val="accent1">
                  <a:lumMod val="50000"/>
                </a:schemeClr>
              </a:solidFill>
              <a:latin typeface="David" panose="020E0502060401010101" pitchFamily="34" charset="-79"/>
              <a:cs typeface="David" panose="020E0502060401010101" pitchFamily="34" charset="-79"/>
            </a:endParaRPr>
          </a:p>
          <a:p>
            <a:pPr>
              <a:lnSpc>
                <a:spcPct val="100000"/>
              </a:lnSpc>
              <a:buClr>
                <a:schemeClr val="accent2"/>
              </a:buClr>
              <a:buFont typeface="Wingdings" panose="05000000000000000000" pitchFamily="2" charset="2"/>
              <a:buChar char="§"/>
              <a:defRPr/>
            </a:pPr>
            <a:r>
              <a:rPr lang="he-IL" sz="3200" dirty="0" smtClean="0">
                <a:solidFill>
                  <a:schemeClr val="accent1">
                    <a:lumMod val="50000"/>
                  </a:schemeClr>
                </a:solidFill>
                <a:latin typeface="David" panose="020E0502060401010101" pitchFamily="34" charset="-79"/>
                <a:cs typeface="David" panose="020E0502060401010101" pitchFamily="34" charset="-79"/>
              </a:rPr>
              <a:t>המגדל מוצא את הזמן המתאים וצורת התקשורת המתאימה (שפה מגדלת) על מנת להעביר לילד מסר מעובד (מסר מגדל) בנוגע ליכולת שהוא מצפה שיפתח או יפעיל. בכך הוא נותן כיוון להתפתחות.</a:t>
            </a:r>
            <a:endParaRPr lang="he-IL" sz="3200" dirty="0">
              <a:solidFill>
                <a:schemeClr val="accent1">
                  <a:lumMod val="50000"/>
                </a:schemeClr>
              </a:solidFill>
              <a:latin typeface="David" panose="020E0502060401010101" pitchFamily="34" charset="-79"/>
              <a:cs typeface="David" panose="020E0502060401010101" pitchFamily="34" charset="-79"/>
            </a:endParaRPr>
          </a:p>
        </p:txBody>
      </p:sp>
      <p:pic>
        <p:nvPicPr>
          <p:cNvPr id="12292"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73150" y="731838"/>
            <a:ext cx="10515600" cy="2852737"/>
          </a:xfrm>
        </p:spPr>
        <p:txBody>
          <a:bodyPr/>
          <a:lstStyle/>
          <a:p>
            <a:pPr algn="ctr">
              <a:defRPr/>
            </a:pPr>
            <a:r>
              <a:rPr lang="he-IL" sz="8000" dirty="0">
                <a:solidFill>
                  <a:schemeClr val="accent2"/>
                </a:solidFill>
                <a:latin typeface="David" pitchFamily="34" charset="-79"/>
                <a:ea typeface="+mn-ea"/>
                <a:cs typeface="David" pitchFamily="34" charset="-79"/>
              </a:rPr>
              <a:t>מהי הכלה?</a:t>
            </a:r>
          </a:p>
        </p:txBody>
      </p:sp>
      <p:pic>
        <p:nvPicPr>
          <p:cNvPr id="4099"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658813" y="371475"/>
            <a:ext cx="9404351"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5400">
                <a:solidFill>
                  <a:schemeClr val="accent2"/>
                </a:solidFill>
                <a:latin typeface="David" panose="020E0502060401010101" pitchFamily="34" charset="-79"/>
                <a:cs typeface="David" panose="020E0502060401010101" pitchFamily="34" charset="-79"/>
              </a:rPr>
              <a:t>וילפרד ביון </a:t>
            </a:r>
            <a:endParaRPr lang="en-US" altLang="he-IL">
              <a:solidFill>
                <a:schemeClr val="accent2"/>
              </a:solidFill>
              <a:latin typeface="David" panose="020E0502060401010101" pitchFamily="34" charset="-79"/>
              <a:cs typeface="David" panose="020E0502060401010101" pitchFamily="34" charset="-79"/>
            </a:endParaRPr>
          </a:p>
        </p:txBody>
      </p:sp>
      <p:pic>
        <p:nvPicPr>
          <p:cNvPr id="5123" name="תמונה 2"/>
          <p:cNvPicPr>
            <a:picLocks noChangeAspect="1"/>
          </p:cNvPicPr>
          <p:nvPr/>
        </p:nvPicPr>
        <p:blipFill>
          <a:blip r:embed="rId2">
            <a:extLst>
              <a:ext uri="{28A0092B-C50C-407E-A947-70E740481C1C}">
                <a14:useLocalDpi xmlns:a14="http://schemas.microsoft.com/office/drawing/2010/main" val="0"/>
              </a:ext>
            </a:extLst>
          </a:blip>
          <a:srcRect l="20799" r="12895"/>
          <a:stretch>
            <a:fillRect/>
          </a:stretch>
        </p:blipFill>
        <p:spPr bwMode="auto">
          <a:xfrm>
            <a:off x="9032875" y="-73025"/>
            <a:ext cx="3159125"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9032875" y="0"/>
            <a:ext cx="0" cy="68834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מציין מיקום תוכן 2"/>
          <p:cNvSpPr>
            <a:spLocks noGrp="1"/>
          </p:cNvSpPr>
          <p:nvPr>
            <p:ph idx="1"/>
          </p:nvPr>
        </p:nvSpPr>
        <p:spPr>
          <a:xfrm>
            <a:off x="114300" y="1392238"/>
            <a:ext cx="8747125" cy="5549900"/>
          </a:xfrm>
        </p:spPr>
        <p:txBody>
          <a:bodyPr>
            <a:normAutofit/>
          </a:bodyPr>
          <a:lstStyle/>
          <a:p>
            <a:pPr marL="0" indent="0">
              <a:buClr>
                <a:schemeClr val="accent2"/>
              </a:buClr>
              <a:buFont typeface="Arial" panose="020B0604020202020204" pitchFamily="34" charset="0"/>
              <a:buNone/>
              <a:defRPr/>
            </a:pPr>
            <a:r>
              <a:rPr lang="he-IL" sz="2000" dirty="0" smtClean="0">
                <a:solidFill>
                  <a:srgbClr val="000000"/>
                </a:solidFill>
                <a:latin typeface="David" panose="020E0502060401010101" pitchFamily="34" charset="-79"/>
                <a:cs typeface="David" panose="020E0502060401010101" pitchFamily="34" charset="-79"/>
              </a:rPr>
              <a:t>  </a:t>
            </a:r>
          </a:p>
          <a:p>
            <a:pPr>
              <a:buClr>
                <a:schemeClr val="accent2"/>
              </a:buClr>
              <a:buFont typeface="Wingdings" panose="05000000000000000000" pitchFamily="2" charset="2"/>
              <a:buChar char="§"/>
              <a:defRPr/>
            </a:pPr>
            <a:r>
              <a:rPr lang="he-IL" sz="3600" dirty="0" smtClean="0">
                <a:solidFill>
                  <a:schemeClr val="accent1">
                    <a:lumMod val="50000"/>
                  </a:schemeClr>
                </a:solidFill>
                <a:latin typeface="David" panose="020E0502060401010101" pitchFamily="34" charset="-79"/>
                <a:cs typeface="David" panose="020E0502060401010101" pitchFamily="34" charset="-79"/>
              </a:rPr>
              <a:t> התמרה </a:t>
            </a:r>
            <a:r>
              <a:rPr lang="he-IL" sz="3600" dirty="0">
                <a:solidFill>
                  <a:schemeClr val="accent1">
                    <a:lumMod val="50000"/>
                  </a:schemeClr>
                </a:solidFill>
                <a:latin typeface="David" panose="020E0502060401010101" pitchFamily="34" charset="-79"/>
                <a:cs typeface="David" panose="020E0502060401010101" pitchFamily="34" charset="-79"/>
              </a:rPr>
              <a:t>של רישומי חושים לא </a:t>
            </a:r>
            <a:r>
              <a:rPr lang="he-IL" sz="3600" dirty="0" smtClean="0">
                <a:solidFill>
                  <a:schemeClr val="accent1">
                    <a:lumMod val="50000"/>
                  </a:schemeClr>
                </a:solidFill>
                <a:latin typeface="David" panose="020E0502060401010101" pitchFamily="34" charset="-79"/>
                <a:cs typeface="David" panose="020E0502060401010101" pitchFamily="34" charset="-79"/>
              </a:rPr>
              <a:t>מעובדים - רכיבי </a:t>
            </a:r>
            <a:r>
              <a:rPr lang="he-IL" sz="3600" dirty="0">
                <a:solidFill>
                  <a:schemeClr val="accent1">
                    <a:lumMod val="50000"/>
                  </a:schemeClr>
                </a:solidFill>
                <a:latin typeface="David" panose="020E0502060401010101" pitchFamily="34" charset="-79"/>
                <a:cs typeface="David" panose="020E0502060401010101" pitchFamily="34" charset="-79"/>
              </a:rPr>
              <a:t>ביטא </a:t>
            </a:r>
            <a:r>
              <a:rPr lang="en-US" sz="3600" dirty="0" smtClean="0">
                <a:solidFill>
                  <a:schemeClr val="accent1">
                    <a:lumMod val="50000"/>
                  </a:schemeClr>
                </a:solidFill>
                <a:latin typeface="David" panose="020E0502060401010101" pitchFamily="34" charset="-79"/>
                <a:cs typeface="David" panose="020E0502060401010101" pitchFamily="34" charset="-79"/>
              </a:rPr>
              <a:t>Beta </a:t>
            </a:r>
            <a:r>
              <a:rPr lang="en-US" sz="3600" dirty="0">
                <a:solidFill>
                  <a:schemeClr val="accent1">
                    <a:lumMod val="50000"/>
                  </a:schemeClr>
                </a:solidFill>
                <a:latin typeface="David" panose="020E0502060401010101" pitchFamily="34" charset="-79"/>
                <a:cs typeface="David" panose="020E0502060401010101" pitchFamily="34" charset="-79"/>
              </a:rPr>
              <a:t>sense elements</a:t>
            </a:r>
            <a:r>
              <a:rPr lang="en-US" sz="3600" dirty="0" smtClean="0">
                <a:solidFill>
                  <a:schemeClr val="accent1">
                    <a:lumMod val="50000"/>
                  </a:schemeClr>
                </a:solidFill>
                <a:latin typeface="David" panose="020E0502060401010101" pitchFamily="34" charset="-79"/>
                <a:cs typeface="David" panose="020E0502060401010101" pitchFamily="34" charset="-79"/>
              </a:rPr>
              <a:t>) </a:t>
            </a:r>
            <a:r>
              <a:rPr lang="he-IL" sz="3600" dirty="0" smtClean="0">
                <a:solidFill>
                  <a:schemeClr val="accent1">
                    <a:lumMod val="50000"/>
                  </a:schemeClr>
                </a:solidFill>
                <a:latin typeface="David" panose="020E0502060401010101" pitchFamily="34" charset="-79"/>
                <a:cs typeface="David" panose="020E0502060401010101" pitchFamily="34" charset="-79"/>
              </a:rPr>
              <a:t>) לתחושות </a:t>
            </a:r>
            <a:r>
              <a:rPr lang="he-IL" sz="3600" dirty="0">
                <a:solidFill>
                  <a:schemeClr val="accent1">
                    <a:lumMod val="50000"/>
                  </a:schemeClr>
                </a:solidFill>
                <a:latin typeface="David" panose="020E0502060401010101" pitchFamily="34" charset="-79"/>
                <a:cs typeface="David" panose="020E0502060401010101" pitchFamily="34" charset="-79"/>
              </a:rPr>
              <a:t>ומחשבות מעובדות - רכיבי אלפא </a:t>
            </a:r>
            <a:r>
              <a:rPr lang="en-US" sz="3600" dirty="0" smtClean="0">
                <a:solidFill>
                  <a:schemeClr val="accent1">
                    <a:lumMod val="50000"/>
                  </a:schemeClr>
                </a:solidFill>
                <a:latin typeface="David" panose="020E0502060401010101" pitchFamily="34" charset="-79"/>
                <a:cs typeface="David" panose="020E0502060401010101" pitchFamily="34" charset="-79"/>
              </a:rPr>
              <a:t>(</a:t>
            </a:r>
            <a:r>
              <a:rPr lang="en-US" sz="3600" dirty="0">
                <a:solidFill>
                  <a:schemeClr val="accent1">
                    <a:lumMod val="50000"/>
                  </a:schemeClr>
                </a:solidFill>
                <a:latin typeface="David" panose="020E0502060401010101" pitchFamily="34" charset="-79"/>
                <a:cs typeface="David" panose="020E0502060401010101" pitchFamily="34" charset="-79"/>
              </a:rPr>
              <a:t>Alpha elements</a:t>
            </a:r>
            <a:r>
              <a:rPr lang="en-US" sz="3600" dirty="0" smtClean="0">
                <a:solidFill>
                  <a:schemeClr val="accent1">
                    <a:lumMod val="50000"/>
                  </a:schemeClr>
                </a:solidFill>
                <a:latin typeface="David" panose="020E0502060401010101" pitchFamily="34" charset="-79"/>
                <a:cs typeface="David" panose="020E0502060401010101" pitchFamily="34" charset="-79"/>
              </a:rPr>
              <a:t>)</a:t>
            </a:r>
            <a:r>
              <a:rPr lang="he-IL" sz="3600" dirty="0" smtClean="0">
                <a:solidFill>
                  <a:schemeClr val="accent1">
                    <a:lumMod val="50000"/>
                  </a:schemeClr>
                </a:solidFill>
                <a:latin typeface="David" panose="020E0502060401010101" pitchFamily="34" charset="-79"/>
                <a:cs typeface="David" panose="020E0502060401010101" pitchFamily="34" charset="-79"/>
              </a:rPr>
              <a:t>.</a:t>
            </a:r>
            <a:endParaRPr lang="he-IL" sz="3600" dirty="0">
              <a:solidFill>
                <a:schemeClr val="accent1">
                  <a:lumMod val="50000"/>
                </a:schemeClr>
              </a:solidFill>
              <a:latin typeface="David" panose="020E0502060401010101" pitchFamily="34" charset="-79"/>
              <a:cs typeface="David" panose="020E0502060401010101" pitchFamily="34" charset="-79"/>
            </a:endParaRPr>
          </a:p>
          <a:p>
            <a:pPr>
              <a:buClr>
                <a:schemeClr val="accent2"/>
              </a:buClr>
              <a:buFont typeface="Wingdings" panose="05000000000000000000" pitchFamily="2" charset="2"/>
              <a:buChar char="§"/>
              <a:defRPr/>
            </a:pPr>
            <a:endParaRPr lang="he-IL" sz="2100" dirty="0">
              <a:solidFill>
                <a:schemeClr val="accent1">
                  <a:lumMod val="50000"/>
                </a:schemeClr>
              </a:solidFill>
              <a:latin typeface="David" panose="020E0502060401010101" pitchFamily="34" charset="-79"/>
              <a:cs typeface="David" panose="020E0502060401010101" pitchFamily="34" charset="-79"/>
            </a:endParaRPr>
          </a:p>
          <a:p>
            <a:pPr>
              <a:buClr>
                <a:schemeClr val="accent2"/>
              </a:buClr>
              <a:buFont typeface="Wingdings" panose="05000000000000000000" pitchFamily="2" charset="2"/>
              <a:buChar char="§"/>
              <a:defRPr/>
            </a:pPr>
            <a:r>
              <a:rPr lang="he-IL" sz="3600" dirty="0" smtClean="0">
                <a:solidFill>
                  <a:schemeClr val="accent1">
                    <a:lumMod val="50000"/>
                  </a:schemeClr>
                </a:solidFill>
                <a:latin typeface="David" panose="020E0502060401010101" pitchFamily="34" charset="-79"/>
                <a:cs typeface="David" panose="020E0502060401010101" pitchFamily="34" charset="-79"/>
              </a:rPr>
              <a:t> בעזרת </a:t>
            </a:r>
            <a:r>
              <a:rPr lang="he-IL" sz="3600" dirty="0">
                <a:solidFill>
                  <a:schemeClr val="accent1">
                    <a:lumMod val="50000"/>
                  </a:schemeClr>
                </a:solidFill>
                <a:latin typeface="David" panose="020E0502060401010101" pitchFamily="34" charset="-79"/>
                <a:cs typeface="David" panose="020E0502060401010101" pitchFamily="34" charset="-79"/>
              </a:rPr>
              <a:t>התחושות והמחשבות </a:t>
            </a:r>
            <a:r>
              <a:rPr lang="he-IL" sz="3600" dirty="0" smtClean="0">
                <a:solidFill>
                  <a:schemeClr val="accent1">
                    <a:lumMod val="50000"/>
                  </a:schemeClr>
                </a:solidFill>
                <a:latin typeface="David" panose="020E0502060401010101" pitchFamily="34" charset="-79"/>
                <a:cs typeface="David" panose="020E0502060401010101" pitchFamily="34" charset="-79"/>
              </a:rPr>
              <a:t>המעובדות </a:t>
            </a:r>
            <a:r>
              <a:rPr lang="he-IL" sz="3600" dirty="0">
                <a:solidFill>
                  <a:schemeClr val="accent1">
                    <a:lumMod val="50000"/>
                  </a:schemeClr>
                </a:solidFill>
                <a:latin typeface="David" panose="020E0502060401010101" pitchFamily="34" charset="-79"/>
                <a:cs typeface="David" panose="020E0502060401010101" pitchFamily="34" charset="-79"/>
              </a:rPr>
              <a:t>(רכיבי האלפא) </a:t>
            </a:r>
            <a:r>
              <a:rPr lang="he-IL" sz="3600" dirty="0" smtClean="0">
                <a:solidFill>
                  <a:schemeClr val="accent1">
                    <a:lumMod val="50000"/>
                  </a:schemeClr>
                </a:solidFill>
                <a:latin typeface="David" panose="020E0502060401010101" pitchFamily="34" charset="-79"/>
                <a:cs typeface="David" panose="020E0502060401010101" pitchFamily="34" charset="-79"/>
              </a:rPr>
              <a:t>מתאפשרת חשיבה.</a:t>
            </a:r>
            <a:endParaRPr lang="he-IL" sz="3600" dirty="0">
              <a:solidFill>
                <a:schemeClr val="accent1">
                  <a:lumMod val="50000"/>
                </a:schemeClr>
              </a:solidFill>
              <a:latin typeface="David" panose="020E0502060401010101" pitchFamily="34" charset="-79"/>
              <a:cs typeface="David" panose="020E0502060401010101" pitchFamily="34" charset="-79"/>
            </a:endParaRPr>
          </a:p>
          <a:p>
            <a:pPr>
              <a:buClr>
                <a:schemeClr val="accent2"/>
              </a:buClr>
              <a:buFont typeface="Wingdings" panose="05000000000000000000" pitchFamily="2" charset="2"/>
              <a:buChar char="§"/>
              <a:defRPr/>
            </a:pPr>
            <a:endParaRPr lang="he-IL" sz="1300" dirty="0">
              <a:solidFill>
                <a:schemeClr val="accent1">
                  <a:lumMod val="50000"/>
                </a:schemeClr>
              </a:solidFill>
              <a:latin typeface="David" panose="020E0502060401010101" pitchFamily="34" charset="-79"/>
              <a:cs typeface="David" panose="020E0502060401010101" pitchFamily="34" charset="-79"/>
            </a:endParaRPr>
          </a:p>
          <a:p>
            <a:pPr>
              <a:buClr>
                <a:schemeClr val="accent2"/>
              </a:buClr>
              <a:buFont typeface="Wingdings" panose="05000000000000000000" pitchFamily="2" charset="2"/>
              <a:buChar char="§"/>
              <a:defRPr/>
            </a:pPr>
            <a:r>
              <a:rPr lang="he-IL" sz="3600" dirty="0" smtClean="0">
                <a:solidFill>
                  <a:schemeClr val="accent1">
                    <a:lumMod val="50000"/>
                  </a:schemeClr>
                </a:solidFill>
                <a:latin typeface="David" panose="020E0502060401010101" pitchFamily="34" charset="-79"/>
                <a:cs typeface="David" panose="020E0502060401010101" pitchFamily="34" charset="-79"/>
              </a:rPr>
              <a:t> בהינתן </a:t>
            </a:r>
            <a:r>
              <a:rPr lang="he-IL" sz="3600" dirty="0">
                <a:solidFill>
                  <a:schemeClr val="accent1">
                    <a:lumMod val="50000"/>
                  </a:schemeClr>
                </a:solidFill>
                <a:latin typeface="David" panose="020E0502060401010101" pitchFamily="34" charset="-79"/>
                <a:cs typeface="David" panose="020E0502060401010101" pitchFamily="34" charset="-79"/>
              </a:rPr>
              <a:t>הכלה מספקת החשיבה של התינוק מתפתחת בתגובה </a:t>
            </a:r>
            <a:r>
              <a:rPr lang="he-IL" sz="3600" dirty="0" smtClean="0">
                <a:solidFill>
                  <a:schemeClr val="accent1">
                    <a:lumMod val="50000"/>
                  </a:schemeClr>
                </a:solidFill>
                <a:latin typeface="David" panose="020E0502060401010101" pitchFamily="34" charset="-79"/>
                <a:cs typeface="David" panose="020E0502060401010101" pitchFamily="34" charset="-79"/>
              </a:rPr>
              <a:t>להיעדר סיפוק </a:t>
            </a:r>
            <a:r>
              <a:rPr lang="he-IL" sz="3600" dirty="0">
                <a:solidFill>
                  <a:schemeClr val="accent1">
                    <a:lumMod val="50000"/>
                  </a:schemeClr>
                </a:solidFill>
                <a:latin typeface="David" panose="020E0502060401010101" pitchFamily="34" charset="-79"/>
                <a:cs typeface="David" panose="020E0502060401010101" pitchFamily="34" charset="-79"/>
              </a:rPr>
              <a:t>מיידי.</a:t>
            </a:r>
          </a:p>
          <a:p>
            <a:pPr>
              <a:buClr>
                <a:schemeClr val="accent2"/>
              </a:buClr>
              <a:buFont typeface="Wingdings" panose="05000000000000000000" pitchFamily="2" charset="2"/>
              <a:buChar char="§"/>
              <a:defRPr/>
            </a:pPr>
            <a:endParaRPr lang="he-IL" sz="1600" dirty="0">
              <a:solidFill>
                <a:schemeClr val="accent1">
                  <a:lumMod val="50000"/>
                </a:schemeClr>
              </a:solidFill>
              <a:latin typeface="David" panose="020E0502060401010101" pitchFamily="34" charset="-79"/>
              <a:cs typeface="David" panose="020E0502060401010101" pitchFamily="34" charset="-79"/>
            </a:endParaRPr>
          </a:p>
          <a:p>
            <a:pPr marL="0" indent="0">
              <a:buClr>
                <a:schemeClr val="accent2"/>
              </a:buClr>
              <a:buFont typeface="Arial" panose="020B0604020202020204" pitchFamily="34" charset="0"/>
              <a:buNone/>
              <a:defRPr/>
            </a:pPr>
            <a:endParaRPr lang="he-IL" sz="3600" dirty="0">
              <a:solidFill>
                <a:schemeClr val="accent1">
                  <a:lumMod val="50000"/>
                </a:schemeClr>
              </a:solidFill>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9032875" y="0"/>
            <a:ext cx="0" cy="68834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148" name="Picture 8"/>
          <p:cNvPicPr>
            <a:picLocks noChangeAspect="1"/>
          </p:cNvPicPr>
          <p:nvPr/>
        </p:nvPicPr>
        <p:blipFill>
          <a:blip r:embed="rId3">
            <a:extLst>
              <a:ext uri="{28A0092B-C50C-407E-A947-70E740481C1C}">
                <a14:useLocalDpi xmlns:a14="http://schemas.microsoft.com/office/drawing/2010/main" val="0"/>
              </a:ext>
            </a:extLst>
          </a:blip>
          <a:srcRect l="21295" r="10909" b="552"/>
          <a:stretch>
            <a:fillRect/>
          </a:stretch>
        </p:blipFill>
        <p:spPr bwMode="auto">
          <a:xfrm>
            <a:off x="9064625" y="0"/>
            <a:ext cx="326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itle 1"/>
          <p:cNvSpPr txBox="1">
            <a:spLocks/>
          </p:cNvSpPr>
          <p:nvPr/>
        </p:nvSpPr>
        <p:spPr bwMode="auto">
          <a:xfrm>
            <a:off x="-658813" y="371475"/>
            <a:ext cx="9404351"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5400">
                <a:solidFill>
                  <a:schemeClr val="accent2"/>
                </a:solidFill>
                <a:latin typeface="David" panose="020E0502060401010101" pitchFamily="34" charset="-79"/>
                <a:cs typeface="David" panose="020E0502060401010101" pitchFamily="34" charset="-79"/>
              </a:rPr>
              <a:t>דונלד ויניקוט</a:t>
            </a:r>
            <a:endParaRPr lang="en-US" altLang="he-IL">
              <a:solidFill>
                <a:schemeClr val="accent2"/>
              </a:solidFill>
              <a:latin typeface="David" panose="020E0502060401010101" pitchFamily="34" charset="-79"/>
              <a:cs typeface="David" panose="020E0502060401010101" pitchFamily="34" charset="-79"/>
            </a:endParaRPr>
          </a:p>
        </p:txBody>
      </p:sp>
      <p:sp>
        <p:nvSpPr>
          <p:cNvPr id="9" name="מציין מיקום תוכן 2"/>
          <p:cNvSpPr>
            <a:spLocks noGrp="1"/>
          </p:cNvSpPr>
          <p:nvPr>
            <p:ph idx="1"/>
          </p:nvPr>
        </p:nvSpPr>
        <p:spPr>
          <a:xfrm>
            <a:off x="96838" y="1474788"/>
            <a:ext cx="8870950" cy="4351337"/>
          </a:xfrm>
        </p:spPr>
        <p:txBody>
          <a:bodyPr/>
          <a:lstStyle/>
          <a:p>
            <a:pPr marL="0" indent="0">
              <a:lnSpc>
                <a:spcPct val="150000"/>
              </a:lnSpc>
              <a:buFont typeface="Arial" panose="020B0604020202020204" pitchFamily="34" charset="0"/>
              <a:buNone/>
              <a:defRPr/>
            </a:pPr>
            <a:r>
              <a:rPr lang="he-IL" sz="3000" dirty="0">
                <a:solidFill>
                  <a:schemeClr val="accent1">
                    <a:lumMod val="50000"/>
                  </a:schemeClr>
                </a:solidFill>
                <a:latin typeface="David" panose="020E0502060401010101" pitchFamily="34" charset="-79"/>
                <a:cs typeface="David" panose="020E0502060401010101" pitchFamily="34" charset="-79"/>
              </a:rPr>
              <a:t>"מהו ילד </a:t>
            </a:r>
            <a:r>
              <a:rPr lang="he-IL" sz="3000" dirty="0" smtClean="0">
                <a:solidFill>
                  <a:schemeClr val="accent1">
                    <a:lumMod val="50000"/>
                  </a:schemeClr>
                </a:solidFill>
                <a:latin typeface="David" panose="020E0502060401010101" pitchFamily="34" charset="-79"/>
                <a:cs typeface="David" panose="020E0502060401010101" pitchFamily="34" charset="-79"/>
              </a:rPr>
              <a:t>נורמלי</a:t>
            </a:r>
            <a:r>
              <a:rPr lang="he-IL" sz="3000" dirty="0">
                <a:solidFill>
                  <a:schemeClr val="accent1">
                    <a:lumMod val="50000"/>
                  </a:schemeClr>
                </a:solidFill>
                <a:latin typeface="David" panose="020E0502060401010101" pitchFamily="34" charset="-79"/>
                <a:cs typeface="David" panose="020E0502060401010101" pitchFamily="34" charset="-79"/>
              </a:rPr>
              <a:t>? האם הוא רק אוכל גדל ומחייך במתיקות? לא, לא כזה הוא הילד </a:t>
            </a:r>
            <a:r>
              <a:rPr lang="he-IL" sz="3000" dirty="0" smtClean="0">
                <a:solidFill>
                  <a:schemeClr val="accent1">
                    <a:lumMod val="50000"/>
                  </a:schemeClr>
                </a:solidFill>
                <a:latin typeface="David" panose="020E0502060401010101" pitchFamily="34" charset="-79"/>
                <a:cs typeface="David" panose="020E0502060401010101" pitchFamily="34" charset="-79"/>
              </a:rPr>
              <a:t>הנורמלי</a:t>
            </a:r>
            <a:r>
              <a:rPr lang="he-IL" sz="3000" dirty="0">
                <a:solidFill>
                  <a:schemeClr val="accent1">
                    <a:lumMod val="50000"/>
                  </a:schemeClr>
                </a:solidFill>
                <a:latin typeface="David" panose="020E0502060401010101" pitchFamily="34" charset="-79"/>
                <a:cs typeface="David" panose="020E0502060401010101" pitchFamily="34" charset="-79"/>
              </a:rPr>
              <a:t>. ילד </a:t>
            </a:r>
            <a:r>
              <a:rPr lang="he-IL" sz="3000" dirty="0" smtClean="0">
                <a:solidFill>
                  <a:schemeClr val="accent1">
                    <a:lumMod val="50000"/>
                  </a:schemeClr>
                </a:solidFill>
                <a:latin typeface="David" panose="020E0502060401010101" pitchFamily="34" charset="-79"/>
                <a:cs typeface="David" panose="020E0502060401010101" pitchFamily="34" charset="-79"/>
              </a:rPr>
              <a:t>נורמלי</a:t>
            </a:r>
            <a:r>
              <a:rPr lang="he-IL" sz="3000" dirty="0">
                <a:solidFill>
                  <a:schemeClr val="accent1">
                    <a:lumMod val="50000"/>
                  </a:schemeClr>
                </a:solidFill>
                <a:latin typeface="David" panose="020E0502060401010101" pitchFamily="34" charset="-79"/>
                <a:cs typeface="David" panose="020E0502060401010101" pitchFamily="34" charset="-79"/>
              </a:rPr>
              <a:t>, אם הוא בוטח באימו ובאביו, משחרר את כל המעצורים. עם הזמן הוא מנסה את כוחו בלשבש, להרוס, להפחיד, להתיש, לבזבז, לתחבל תחבולות ולחמוס. ….. אם הבית מסוגל לעמוד בכל מה שהילד עושה כדי לשבש את התנהלותו יתיישב זה ויתחיל לשחק אולם "עסקים קודמים לכל… הבדיקות חייבות להיעשות</a:t>
            </a:r>
            <a:r>
              <a:rPr lang="he-IL" sz="3000" dirty="0" smtClean="0">
                <a:solidFill>
                  <a:schemeClr val="accent1">
                    <a:lumMod val="50000"/>
                  </a:schemeClr>
                </a:solidFill>
                <a:latin typeface="David" panose="020E0502060401010101" pitchFamily="34" charset="-79"/>
                <a:cs typeface="David" panose="020E0502060401010101" pitchFamily="34" charset="-79"/>
              </a:rPr>
              <a:t>".</a:t>
            </a:r>
            <a:endParaRPr lang="he-IL" sz="3000" dirty="0">
              <a:solidFill>
                <a:schemeClr val="accent1">
                  <a:lumMod val="50000"/>
                </a:schemeClr>
              </a:solidFill>
              <a:latin typeface="David" panose="020E0502060401010101" pitchFamily="34" charset="-79"/>
              <a:cs typeface="David" panose="020E0502060401010101" pitchFamily="34" charset="-79"/>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933450" y="207963"/>
            <a:ext cx="10515600" cy="1325562"/>
          </a:xfrm>
        </p:spPr>
        <p:txBody>
          <a:bodyPr/>
          <a:lstStyle/>
          <a:p>
            <a:pPr>
              <a:defRPr/>
            </a:pPr>
            <a:r>
              <a:rPr lang="he-IL" dirty="0">
                <a:solidFill>
                  <a:schemeClr val="accent2"/>
                </a:solidFill>
                <a:latin typeface="David" pitchFamily="34" charset="-79"/>
                <a:ea typeface="+mn-ea"/>
                <a:cs typeface="David" pitchFamily="34" charset="-79"/>
              </a:rPr>
              <a:t>תמורות בצורת ההכלה על פי ויניקוט</a:t>
            </a:r>
          </a:p>
        </p:txBody>
      </p:sp>
      <p:sp>
        <p:nvSpPr>
          <p:cNvPr id="5" name="מציין מיקום תוכן 4"/>
          <p:cNvSpPr>
            <a:spLocks noGrp="1"/>
          </p:cNvSpPr>
          <p:nvPr>
            <p:ph idx="1"/>
          </p:nvPr>
        </p:nvSpPr>
        <p:spPr>
          <a:xfrm>
            <a:off x="1073150" y="1573213"/>
            <a:ext cx="10515600" cy="5614987"/>
          </a:xfrm>
        </p:spPr>
        <p:txBody>
          <a:bodyPr>
            <a:normAutofit/>
          </a:bodyPr>
          <a:lstStyle/>
          <a:p>
            <a:pPr marL="268288" indent="-268288">
              <a:lnSpc>
                <a:spcPct val="100000"/>
              </a:lnSpc>
              <a:spcBef>
                <a:spcPts val="0"/>
              </a:spcBef>
              <a:buClr>
                <a:schemeClr val="accent2"/>
              </a:buClr>
              <a:buFont typeface="Wingdings" panose="05000000000000000000" pitchFamily="2" charset="2"/>
              <a:buChar char="§"/>
              <a:defRPr/>
            </a:pPr>
            <a:r>
              <a:rPr lang="he-IL" sz="3200" dirty="0" smtClean="0">
                <a:solidFill>
                  <a:schemeClr val="accent1">
                    <a:lumMod val="50000"/>
                  </a:schemeClr>
                </a:solidFill>
                <a:latin typeface="David" panose="020E0502060401010101" pitchFamily="34" charset="-79"/>
                <a:cs typeface="David" panose="020E0502060401010101" pitchFamily="34" charset="-79"/>
              </a:rPr>
              <a:t>בתחילת חיי </a:t>
            </a:r>
            <a:r>
              <a:rPr lang="he-IL" sz="3200" dirty="0">
                <a:solidFill>
                  <a:schemeClr val="accent1">
                    <a:lumMod val="50000"/>
                  </a:schemeClr>
                </a:solidFill>
                <a:latin typeface="David" panose="020E0502060401010101" pitchFamily="34" charset="-79"/>
                <a:cs typeface="David" panose="020E0502060401010101" pitchFamily="34" charset="-79"/>
              </a:rPr>
              <a:t>התינוק, </a:t>
            </a:r>
            <a:r>
              <a:rPr lang="he-IL" sz="3200" dirty="0" smtClean="0">
                <a:solidFill>
                  <a:schemeClr val="accent1">
                    <a:lumMod val="50000"/>
                  </a:schemeClr>
                </a:solidFill>
                <a:latin typeface="David" panose="020E0502060401010101" pitchFamily="34" charset="-79"/>
                <a:cs typeface="David" panose="020E0502060401010101" pitchFamily="34" charset="-79"/>
              </a:rPr>
              <a:t>ההכלה </a:t>
            </a:r>
            <a:r>
              <a:rPr lang="he-IL" sz="3200" dirty="0">
                <a:solidFill>
                  <a:schemeClr val="accent1">
                    <a:lumMod val="50000"/>
                  </a:schemeClr>
                </a:solidFill>
                <a:latin typeface="David" panose="020E0502060401010101" pitchFamily="34" charset="-79"/>
                <a:cs typeface="David" panose="020E0502060401010101" pitchFamily="34" charset="-79"/>
              </a:rPr>
              <a:t>של האם </a:t>
            </a:r>
            <a:r>
              <a:rPr lang="he-IL" sz="3200" dirty="0" smtClean="0">
                <a:solidFill>
                  <a:schemeClr val="accent1">
                    <a:lumMod val="50000"/>
                  </a:schemeClr>
                </a:solidFill>
                <a:latin typeface="David" panose="020E0502060401010101" pitchFamily="34" charset="-79"/>
                <a:cs typeface="David" panose="020E0502060401010101" pitchFamily="34" charset="-79"/>
              </a:rPr>
              <a:t>מתבטאת </a:t>
            </a:r>
            <a:r>
              <a:rPr lang="he-IL" sz="3200" dirty="0">
                <a:solidFill>
                  <a:schemeClr val="accent1">
                    <a:lumMod val="50000"/>
                  </a:schemeClr>
                </a:solidFill>
                <a:latin typeface="David" panose="020E0502060401010101" pitchFamily="34" charset="-79"/>
                <a:cs typeface="David" panose="020E0502060401010101" pitchFamily="34" charset="-79"/>
              </a:rPr>
              <a:t>באמצעות היענות מוחלטת לצרכי התינוק וספיגה של כל אי נוחות הנגרמת לה כתוצאה מהיענות </a:t>
            </a:r>
            <a:r>
              <a:rPr lang="he-IL" sz="3200" dirty="0" smtClean="0">
                <a:solidFill>
                  <a:schemeClr val="accent1">
                    <a:lumMod val="50000"/>
                  </a:schemeClr>
                </a:solidFill>
                <a:latin typeface="David" panose="020E0502060401010101" pitchFamily="34" charset="-79"/>
                <a:cs typeface="David" panose="020E0502060401010101" pitchFamily="34" charset="-79"/>
              </a:rPr>
              <a:t>כזאת            מאפשרת  התפתחות של העולם הפנימי </a:t>
            </a:r>
          </a:p>
          <a:p>
            <a:pPr marL="268288" indent="-268288">
              <a:spcBef>
                <a:spcPts val="0"/>
              </a:spcBef>
              <a:buClr>
                <a:schemeClr val="accent2"/>
              </a:buClr>
              <a:buFont typeface="Wingdings" panose="05000000000000000000" pitchFamily="2" charset="2"/>
              <a:buChar char="§"/>
              <a:defRPr/>
            </a:pPr>
            <a:endParaRPr lang="he-IL" sz="3200" dirty="0" smtClean="0">
              <a:solidFill>
                <a:schemeClr val="accent1">
                  <a:lumMod val="50000"/>
                </a:schemeClr>
              </a:solidFill>
              <a:latin typeface="David" panose="020E0502060401010101" pitchFamily="34" charset="-79"/>
              <a:cs typeface="David" panose="020E0502060401010101" pitchFamily="34" charset="-79"/>
            </a:endParaRPr>
          </a:p>
          <a:p>
            <a:pPr marL="268288" indent="-268288">
              <a:spcBef>
                <a:spcPts val="0"/>
              </a:spcBef>
              <a:buClr>
                <a:schemeClr val="accent2"/>
              </a:buClr>
              <a:buFont typeface="Wingdings" panose="05000000000000000000" pitchFamily="2" charset="2"/>
              <a:buChar char="§"/>
              <a:defRPr/>
            </a:pPr>
            <a:endParaRPr lang="he-IL" sz="700" dirty="0">
              <a:solidFill>
                <a:schemeClr val="accent1">
                  <a:lumMod val="50000"/>
                </a:schemeClr>
              </a:solidFill>
              <a:latin typeface="David" panose="020E0502060401010101" pitchFamily="34" charset="-79"/>
              <a:cs typeface="David" panose="020E0502060401010101" pitchFamily="34" charset="-79"/>
            </a:endParaRPr>
          </a:p>
          <a:p>
            <a:pPr>
              <a:buClr>
                <a:schemeClr val="accent2"/>
              </a:buClr>
              <a:buFont typeface="Wingdings" panose="05000000000000000000" pitchFamily="2" charset="2"/>
              <a:buChar char="§"/>
              <a:defRPr/>
            </a:pPr>
            <a:r>
              <a:rPr lang="he-IL" sz="3200" dirty="0" smtClean="0">
                <a:solidFill>
                  <a:schemeClr val="accent1">
                    <a:lumMod val="50000"/>
                  </a:schemeClr>
                </a:solidFill>
                <a:latin typeface="David" panose="020E0502060401010101" pitchFamily="34" charset="-79"/>
                <a:cs typeface="David" panose="020E0502060401010101" pitchFamily="34" charset="-79"/>
              </a:rPr>
              <a:t>היענות </a:t>
            </a:r>
            <a:r>
              <a:rPr lang="he-IL" sz="3200" dirty="0">
                <a:solidFill>
                  <a:schemeClr val="accent1">
                    <a:lumMod val="50000"/>
                  </a:schemeClr>
                </a:solidFill>
                <a:latin typeface="David" panose="020E0502060401010101" pitchFamily="34" charset="-79"/>
                <a:cs typeface="David" panose="020E0502060401010101" pitchFamily="34" charset="-79"/>
              </a:rPr>
              <a:t>האם למשאלותיו ולמחוותיו של התינוק נעשית פחות </a:t>
            </a:r>
            <a:r>
              <a:rPr lang="he-IL" sz="3200" dirty="0" smtClean="0">
                <a:solidFill>
                  <a:schemeClr val="accent1">
                    <a:lumMod val="50000"/>
                  </a:schemeClr>
                </a:solidFill>
                <a:latin typeface="David" panose="020E0502060401010101" pitchFamily="34" charset="-79"/>
                <a:cs typeface="David" panose="020E0502060401010101" pitchFamily="34" charset="-79"/>
              </a:rPr>
              <a:t>מלאה</a:t>
            </a:r>
            <a:r>
              <a:rPr lang="he-IL" sz="3200" dirty="0">
                <a:solidFill>
                  <a:schemeClr val="accent1">
                    <a:lumMod val="50000"/>
                  </a:schemeClr>
                </a:solidFill>
                <a:latin typeface="David" panose="020E0502060401010101" pitchFamily="34" charset="-79"/>
                <a:cs typeface="David" panose="020E0502060401010101" pitchFamily="34" charset="-79"/>
              </a:rPr>
              <a:t> באופן מותאם לגיל התינוק </a:t>
            </a:r>
            <a:r>
              <a:rPr lang="he-IL" sz="3200" dirty="0" smtClean="0">
                <a:solidFill>
                  <a:schemeClr val="accent1">
                    <a:lumMod val="50000"/>
                  </a:schemeClr>
                </a:solidFill>
                <a:latin typeface="David" panose="020E0502060401010101" pitchFamily="34" charset="-79"/>
                <a:cs typeface="David" panose="020E0502060401010101" pitchFamily="34" charset="-79"/>
              </a:rPr>
              <a:t>והתפתחותו             מאפשרת התפתחות של התייחסות לאובייקט</a:t>
            </a:r>
          </a:p>
          <a:p>
            <a:pPr>
              <a:buClr>
                <a:schemeClr val="accent2"/>
              </a:buClr>
              <a:buFont typeface="Wingdings" panose="05000000000000000000" pitchFamily="2" charset="2"/>
              <a:buChar char="§"/>
              <a:defRPr/>
            </a:pPr>
            <a:endParaRPr lang="he-IL" sz="400" dirty="0" smtClean="0">
              <a:solidFill>
                <a:schemeClr val="accent1">
                  <a:lumMod val="50000"/>
                </a:schemeClr>
              </a:solidFill>
              <a:latin typeface="David" panose="020E0502060401010101" pitchFamily="34" charset="-79"/>
              <a:cs typeface="David" panose="020E0502060401010101" pitchFamily="34" charset="-79"/>
            </a:endParaRPr>
          </a:p>
          <a:p>
            <a:pPr marL="0" indent="0">
              <a:buClr>
                <a:schemeClr val="accent2"/>
              </a:buClr>
              <a:buFont typeface="Arial" panose="020B0604020202020204" pitchFamily="34" charset="0"/>
              <a:buNone/>
              <a:defRPr/>
            </a:pPr>
            <a:endParaRPr lang="he-IL" sz="3200" dirty="0">
              <a:solidFill>
                <a:schemeClr val="accent1">
                  <a:lumMod val="50000"/>
                </a:schemeClr>
              </a:solidFill>
              <a:latin typeface="David" panose="020E0502060401010101" pitchFamily="34" charset="-79"/>
              <a:cs typeface="David" panose="020E0502060401010101" pitchFamily="34" charset="-79"/>
            </a:endParaRPr>
          </a:p>
        </p:txBody>
      </p:sp>
      <p:pic>
        <p:nvPicPr>
          <p:cNvPr id="7172"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חץ שמאלה 5"/>
          <p:cNvSpPr/>
          <p:nvPr/>
        </p:nvSpPr>
        <p:spPr>
          <a:xfrm>
            <a:off x="8164513" y="2774950"/>
            <a:ext cx="733425" cy="190500"/>
          </a:xfrm>
          <a:prstGeom prst="leftArrow">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7" name="חץ שמאלה 5"/>
          <p:cNvSpPr/>
          <p:nvPr/>
        </p:nvSpPr>
        <p:spPr>
          <a:xfrm>
            <a:off x="4678363" y="4284663"/>
            <a:ext cx="733425" cy="192087"/>
          </a:xfrm>
          <a:prstGeom prst="leftArrow">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933450" y="207963"/>
            <a:ext cx="10515600" cy="1325562"/>
          </a:xfrm>
        </p:spPr>
        <p:txBody>
          <a:bodyPr/>
          <a:lstStyle/>
          <a:p>
            <a:pPr>
              <a:defRPr/>
            </a:pPr>
            <a:r>
              <a:rPr lang="he-IL" dirty="0">
                <a:solidFill>
                  <a:schemeClr val="accent2"/>
                </a:solidFill>
                <a:latin typeface="David" pitchFamily="34" charset="-79"/>
                <a:ea typeface="+mn-ea"/>
                <a:cs typeface="David" pitchFamily="34" charset="-79"/>
              </a:rPr>
              <a:t>תמורות בצורת ההכלה על פי ויניקוט</a:t>
            </a:r>
          </a:p>
        </p:txBody>
      </p:sp>
      <p:sp>
        <p:nvSpPr>
          <p:cNvPr id="5" name="מציין מיקום תוכן 4"/>
          <p:cNvSpPr>
            <a:spLocks noGrp="1"/>
          </p:cNvSpPr>
          <p:nvPr>
            <p:ph idx="1"/>
          </p:nvPr>
        </p:nvSpPr>
        <p:spPr>
          <a:xfrm>
            <a:off x="1073150" y="1304925"/>
            <a:ext cx="10515600" cy="5614988"/>
          </a:xfrm>
        </p:spPr>
        <p:txBody>
          <a:bodyPr>
            <a:normAutofit/>
          </a:bodyPr>
          <a:lstStyle/>
          <a:p>
            <a:pPr>
              <a:buClr>
                <a:schemeClr val="accent2"/>
              </a:buClr>
              <a:buFont typeface="Wingdings" panose="05000000000000000000" pitchFamily="2" charset="2"/>
              <a:buChar char="§"/>
              <a:defRPr/>
            </a:pPr>
            <a:endParaRPr lang="he-IL" sz="400" dirty="0" smtClean="0">
              <a:solidFill>
                <a:schemeClr val="accent1">
                  <a:lumMod val="50000"/>
                </a:schemeClr>
              </a:solidFill>
              <a:latin typeface="David" panose="020E0502060401010101" pitchFamily="34" charset="-79"/>
              <a:cs typeface="David" panose="020E0502060401010101" pitchFamily="34" charset="-79"/>
            </a:endParaRPr>
          </a:p>
          <a:p>
            <a:pPr>
              <a:buClr>
                <a:schemeClr val="accent2"/>
              </a:buClr>
              <a:buFont typeface="Wingdings" panose="05000000000000000000" pitchFamily="2" charset="2"/>
              <a:buChar char="§"/>
              <a:defRPr/>
            </a:pPr>
            <a:r>
              <a:rPr lang="he-IL" sz="3200" dirty="0" smtClean="0">
                <a:solidFill>
                  <a:schemeClr val="accent1">
                    <a:lumMod val="50000"/>
                  </a:schemeClr>
                </a:solidFill>
                <a:latin typeface="David" panose="020E0502060401010101" pitchFamily="34" charset="-79"/>
                <a:cs typeface="David" panose="020E0502060401010101" pitchFamily="34" charset="-79"/>
              </a:rPr>
              <a:t>ההורה עומד בניסיונות </a:t>
            </a:r>
            <a:r>
              <a:rPr lang="he-IL" sz="3200" dirty="0">
                <a:solidFill>
                  <a:schemeClr val="accent1">
                    <a:lumMod val="50000"/>
                  </a:schemeClr>
                </a:solidFill>
                <a:latin typeface="David" panose="020E0502060401010101" pitchFamily="34" charset="-79"/>
                <a:cs typeface="David" panose="020E0502060401010101" pitchFamily="34" charset="-79"/>
              </a:rPr>
              <a:t>הילד לאלץ אותו להתנהל בהתאם לפנטזיות </a:t>
            </a:r>
            <a:r>
              <a:rPr lang="he-IL" sz="3200" dirty="0" smtClean="0">
                <a:solidFill>
                  <a:schemeClr val="accent1">
                    <a:lumMod val="50000"/>
                  </a:schemeClr>
                </a:solidFill>
                <a:latin typeface="David" panose="020E0502060401010101" pitchFamily="34" charset="-79"/>
                <a:cs typeface="David" panose="020E0502060401010101" pitchFamily="34" charset="-79"/>
              </a:rPr>
              <a:t>שלו, אינו נקמני ובו בזמן לא משתנה בהתאם להשלכות ילדו      מאפשר התפתחות של שימוש באובייקט</a:t>
            </a:r>
            <a:endParaRPr lang="he-IL" sz="3200" dirty="0">
              <a:solidFill>
                <a:schemeClr val="accent1">
                  <a:lumMod val="50000"/>
                </a:schemeClr>
              </a:solidFill>
              <a:latin typeface="David" panose="020E0502060401010101" pitchFamily="34" charset="-79"/>
              <a:cs typeface="David" panose="020E0502060401010101" pitchFamily="34" charset="-79"/>
            </a:endParaRPr>
          </a:p>
        </p:txBody>
      </p:sp>
      <p:pic>
        <p:nvPicPr>
          <p:cNvPr id="819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חץ שמאלה 5"/>
          <p:cNvSpPr/>
          <p:nvPr/>
        </p:nvSpPr>
        <p:spPr>
          <a:xfrm>
            <a:off x="1665288" y="2105025"/>
            <a:ext cx="733425" cy="190500"/>
          </a:xfrm>
          <a:prstGeom prst="leftArrow">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41400" y="1250950"/>
            <a:ext cx="10625138" cy="4351338"/>
          </a:xfrm>
        </p:spPr>
        <p:txBody>
          <a:bodyPr>
            <a:noAutofit/>
          </a:bodyPr>
          <a:lstStyle/>
          <a:p>
            <a:pPr indent="0" algn="just">
              <a:lnSpc>
                <a:spcPct val="100000"/>
              </a:lnSpc>
              <a:spcBef>
                <a:spcPts val="0"/>
              </a:spcBef>
              <a:buFont typeface="Arial" panose="020B0604020202020204" pitchFamily="34" charset="0"/>
              <a:buNone/>
              <a:defRPr/>
            </a:pPr>
            <a:r>
              <a:rPr lang="he-IL" sz="3200" dirty="0" smtClean="0">
                <a:solidFill>
                  <a:schemeClr val="accent1">
                    <a:lumMod val="50000"/>
                  </a:schemeClr>
                </a:solidFill>
                <a:latin typeface="David" panose="020E0502060401010101" pitchFamily="34" charset="-79"/>
                <a:cs typeface="David" panose="020E0502060401010101" pitchFamily="34" charset="-79"/>
              </a:rPr>
              <a:t>בניגוד </a:t>
            </a:r>
            <a:r>
              <a:rPr lang="he-IL" sz="3200" dirty="0">
                <a:solidFill>
                  <a:schemeClr val="accent1">
                    <a:lumMod val="50000"/>
                  </a:schemeClr>
                </a:solidFill>
                <a:latin typeface="David" panose="020E0502060401010101" pitchFamily="34" charset="-79"/>
                <a:cs typeface="David" panose="020E0502060401010101" pitchFamily="34" charset="-79"/>
              </a:rPr>
              <a:t>להבלגה וספיגה תהליך ההכלה הינו </a:t>
            </a:r>
            <a:r>
              <a:rPr lang="he-IL" sz="3200" b="1" u="sng" dirty="0">
                <a:solidFill>
                  <a:schemeClr val="accent1">
                    <a:lumMod val="50000"/>
                  </a:schemeClr>
                </a:solidFill>
                <a:latin typeface="David" panose="020E0502060401010101" pitchFamily="34" charset="-79"/>
                <a:cs typeface="David" panose="020E0502060401010101" pitchFamily="34" charset="-79"/>
              </a:rPr>
              <a:t>תהליך אקטיבי</a:t>
            </a:r>
            <a:r>
              <a:rPr lang="he-IL" sz="3200" dirty="0">
                <a:solidFill>
                  <a:schemeClr val="accent1">
                    <a:lumMod val="50000"/>
                  </a:schemeClr>
                </a:solidFill>
                <a:latin typeface="David" panose="020E0502060401010101" pitchFamily="34" charset="-79"/>
                <a:cs typeface="David" panose="020E0502060401010101" pitchFamily="34" charset="-79"/>
              </a:rPr>
              <a:t>. במהלכו מתרחשים תהליכים של התמרה ושינוי הן במיכל והן במוכל. </a:t>
            </a:r>
            <a:endParaRPr lang="he-IL" sz="3200" dirty="0" smtClean="0">
              <a:solidFill>
                <a:schemeClr val="accent1">
                  <a:lumMod val="50000"/>
                </a:schemeClr>
              </a:solidFill>
              <a:latin typeface="David" panose="020E0502060401010101" pitchFamily="34" charset="-79"/>
              <a:cs typeface="David" panose="020E0502060401010101" pitchFamily="34" charset="-79"/>
            </a:endParaRPr>
          </a:p>
          <a:p>
            <a:pPr indent="0" algn="just">
              <a:lnSpc>
                <a:spcPct val="100000"/>
              </a:lnSpc>
              <a:spcBef>
                <a:spcPts val="0"/>
              </a:spcBef>
              <a:buFont typeface="Arial" panose="020B0604020202020204" pitchFamily="34" charset="0"/>
              <a:buNone/>
              <a:defRPr/>
            </a:pPr>
            <a:r>
              <a:rPr lang="he-IL" sz="3200" dirty="0" smtClean="0">
                <a:solidFill>
                  <a:schemeClr val="accent1">
                    <a:lumMod val="50000"/>
                  </a:schemeClr>
                </a:solidFill>
                <a:latin typeface="David" panose="020E0502060401010101" pitchFamily="34" charset="-79"/>
                <a:cs typeface="David" panose="020E0502060401010101" pitchFamily="34" charset="-79"/>
              </a:rPr>
              <a:t>ביון</a:t>
            </a:r>
            <a:r>
              <a:rPr lang="he-IL" sz="3200" dirty="0">
                <a:solidFill>
                  <a:schemeClr val="accent1">
                    <a:lumMod val="50000"/>
                  </a:schemeClr>
                </a:solidFill>
                <a:latin typeface="David" panose="020E0502060401010101" pitchFamily="34" charset="-79"/>
                <a:cs typeface="David" panose="020E0502060401010101" pitchFamily="34" charset="-79"/>
              </a:rPr>
              <a:t>, קוהוט וויניקוט </a:t>
            </a:r>
            <a:r>
              <a:rPr lang="he-IL" sz="3200" dirty="0" smtClean="0">
                <a:solidFill>
                  <a:schemeClr val="accent1">
                    <a:lumMod val="50000"/>
                  </a:schemeClr>
                </a:solidFill>
                <a:latin typeface="David" panose="020E0502060401010101" pitchFamily="34" charset="-79"/>
                <a:cs typeface="David" panose="020E0502060401010101" pitchFamily="34" charset="-79"/>
              </a:rPr>
              <a:t>טוענים שהזרז </a:t>
            </a:r>
            <a:r>
              <a:rPr lang="he-IL" sz="3200" dirty="0">
                <a:solidFill>
                  <a:schemeClr val="accent1">
                    <a:lumMod val="50000"/>
                  </a:schemeClr>
                </a:solidFill>
                <a:latin typeface="David" panose="020E0502060401010101" pitchFamily="34" charset="-79"/>
                <a:cs typeface="David" panose="020E0502060401010101" pitchFamily="34" charset="-79"/>
              </a:rPr>
              <a:t>לשינויים ולהתפתחות אצל הילד הוא תסכול מותאם לשלב ההתפתחותי בו הוא נמצא, המאלץ את הילד להשתמש בכלים שפיתח באמצעות תהליך ההכלה ולעשות קפיצה התפתחותית. </a:t>
            </a:r>
          </a:p>
          <a:p>
            <a:pPr marL="0" indent="0">
              <a:buFont typeface="Arial" panose="020B0604020202020204" pitchFamily="34" charset="0"/>
              <a:buNone/>
              <a:defRPr/>
            </a:pPr>
            <a:r>
              <a:rPr lang="he-IL" sz="3200" dirty="0">
                <a:solidFill>
                  <a:schemeClr val="accent1">
                    <a:lumMod val="50000"/>
                  </a:schemeClr>
                </a:solidFill>
                <a:latin typeface="David" panose="020E0502060401010101" pitchFamily="34" charset="-79"/>
                <a:cs typeface="David" panose="020E0502060401010101" pitchFamily="34" charset="-79"/>
              </a:rPr>
              <a:t/>
            </a:r>
            <a:br>
              <a:rPr lang="he-IL" sz="3200" dirty="0">
                <a:solidFill>
                  <a:schemeClr val="accent1">
                    <a:lumMod val="50000"/>
                  </a:schemeClr>
                </a:solidFill>
                <a:latin typeface="David" panose="020E0502060401010101" pitchFamily="34" charset="-79"/>
                <a:cs typeface="David" panose="020E0502060401010101" pitchFamily="34" charset="-79"/>
              </a:rPr>
            </a:br>
            <a:endParaRPr lang="he-IL" sz="3200" dirty="0">
              <a:solidFill>
                <a:schemeClr val="accent1">
                  <a:lumMod val="50000"/>
                </a:schemeClr>
              </a:solidFill>
              <a:latin typeface="David" panose="020E0502060401010101" pitchFamily="34" charset="-79"/>
              <a:cs typeface="David" panose="020E0502060401010101" pitchFamily="34" charset="-79"/>
            </a:endParaRPr>
          </a:p>
        </p:txBody>
      </p:sp>
      <p:pic>
        <p:nvPicPr>
          <p:cNvPr id="9219"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9032875" y="25400"/>
            <a:ext cx="0" cy="6858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4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l="38506" r="45418"/>
          <a:stretch>
            <a:fillRect/>
          </a:stretch>
        </p:blipFill>
        <p:spPr bwMode="auto">
          <a:xfrm>
            <a:off x="9064625" y="0"/>
            <a:ext cx="3159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itle 1"/>
          <p:cNvSpPr txBox="1">
            <a:spLocks/>
          </p:cNvSpPr>
          <p:nvPr/>
        </p:nvSpPr>
        <p:spPr bwMode="auto">
          <a:xfrm>
            <a:off x="-658813" y="917575"/>
            <a:ext cx="9404351"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5400">
                <a:solidFill>
                  <a:schemeClr val="accent2"/>
                </a:solidFill>
                <a:latin typeface="David" panose="020E0502060401010101" pitchFamily="34" charset="-79"/>
                <a:cs typeface="David" panose="020E0502060401010101" pitchFamily="34" charset="-79"/>
              </a:rPr>
              <a:t>הכלה לפי </a:t>
            </a:r>
          </a:p>
          <a:p>
            <a:pPr eaLnBrk="1" hangingPunct="1">
              <a:spcBef>
                <a:spcPct val="0"/>
              </a:spcBef>
              <a:buFontTx/>
              <a:buNone/>
            </a:pPr>
            <a:r>
              <a:rPr lang="he-IL" altLang="he-IL" sz="5400">
                <a:solidFill>
                  <a:schemeClr val="accent2"/>
                </a:solidFill>
                <a:latin typeface="David" panose="020E0502060401010101" pitchFamily="34" charset="-79"/>
                <a:cs typeface="David" panose="020E0502060401010101" pitchFamily="34" charset="-79"/>
              </a:rPr>
              <a:t>אַיֶּכָּה - הקשר המגדל</a:t>
            </a:r>
            <a:endParaRPr lang="en-US" altLang="he-IL" sz="5400">
              <a:solidFill>
                <a:schemeClr val="accent2"/>
              </a:solidFill>
              <a:latin typeface="David" panose="020E0502060401010101" pitchFamily="34" charset="-79"/>
              <a:cs typeface="David" panose="020E0502060401010101" pitchFamily="34" charset="-79"/>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50900" y="1279525"/>
            <a:ext cx="10515600" cy="4351338"/>
          </a:xfrm>
        </p:spPr>
        <p:txBody>
          <a:bodyPr>
            <a:normAutofit/>
          </a:bodyPr>
          <a:lstStyle/>
          <a:p>
            <a:pPr marL="0" indent="0" algn="just">
              <a:lnSpc>
                <a:spcPct val="150000"/>
              </a:lnSpc>
              <a:spcBef>
                <a:spcPts val="0"/>
              </a:spcBef>
              <a:buFont typeface="Arial" panose="020B0604020202020204" pitchFamily="34" charset="0"/>
              <a:buNone/>
              <a:defRPr/>
            </a:pPr>
            <a:r>
              <a:rPr lang="he-IL" sz="3200" dirty="0">
                <a:solidFill>
                  <a:schemeClr val="accent1">
                    <a:lumMod val="50000"/>
                  </a:schemeClr>
                </a:solidFill>
                <a:latin typeface="David" panose="020E0502060401010101" pitchFamily="34" charset="-79"/>
                <a:cs typeface="David" panose="020E0502060401010101" pitchFamily="34" charset="-79"/>
              </a:rPr>
              <a:t>פסיכופתולוגיה מתפתחת כאשר הילד לא פיתח יכולות וכלים מותאמים לגילו על מנת להתמודד עם האתגרים ההתפתחותיים הניצבים לפניו, או שהוא פיתח את הכלים אך הסביבה בה הוא חי מאפשרת לו לא להשתמש בהם במצבים בהם הם נדרשים. </a:t>
            </a:r>
          </a:p>
        </p:txBody>
      </p:sp>
      <p:pic>
        <p:nvPicPr>
          <p:cNvPr id="1126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14269</TotalTime>
  <Words>413</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Arial</vt:lpstr>
      <vt:lpstr>Calibri Light</vt:lpstr>
      <vt:lpstr>Times New Roman</vt:lpstr>
      <vt:lpstr>David</vt:lpstr>
      <vt:lpstr>Wingdings</vt:lpstr>
      <vt:lpstr>ערכת נושא Office</vt:lpstr>
      <vt:lpstr>המעבר מהכלה להכרה הדדית</vt:lpstr>
      <vt:lpstr>מהי הכלה?</vt:lpstr>
      <vt:lpstr>PowerPoint Presentation</vt:lpstr>
      <vt:lpstr>PowerPoint Presentation</vt:lpstr>
      <vt:lpstr>תמורות בצורת ההכלה על פי ויניקוט</vt:lpstr>
      <vt:lpstr>תמורות בצורת ההכלה על פי ויניקוט</vt:lpstr>
      <vt:lpstr>PowerPoint Presentation</vt:lpstr>
      <vt:lpstr>PowerPoint Presentation</vt:lpstr>
      <vt:lpstr>PowerPoint Presentation</vt:lpstr>
      <vt:lpstr>תהליך ההכלה על פי אַיֶּכָּה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מה יש לשפה המגדלת להציע לפסיכולוג החינוכי בהיבט המערכתי</dc:title>
  <dc:creator>אורנה שלו</dc:creator>
  <cp:lastModifiedBy>ayeka</cp:lastModifiedBy>
  <cp:revision>153</cp:revision>
  <dcterms:created xsi:type="dcterms:W3CDTF">2018-11-10T15:22:58Z</dcterms:created>
  <dcterms:modified xsi:type="dcterms:W3CDTF">2019-03-14T11:06:03Z</dcterms:modified>
</cp:coreProperties>
</file>